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2" r:id="rId6"/>
    <p:sldId id="261" r:id="rId7"/>
    <p:sldId id="278" r:id="rId8"/>
    <p:sldId id="262" r:id="rId9"/>
    <p:sldId id="273" r:id="rId10"/>
    <p:sldId id="263" r:id="rId11"/>
    <p:sldId id="277" r:id="rId12"/>
    <p:sldId id="264" r:id="rId13"/>
    <p:sldId id="275" r:id="rId14"/>
    <p:sldId id="265" r:id="rId15"/>
    <p:sldId id="274" r:id="rId16"/>
    <p:sldId id="266" r:id="rId17"/>
    <p:sldId id="276" r:id="rId18"/>
    <p:sldId id="267" r:id="rId19"/>
    <p:sldId id="271" r:id="rId20"/>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B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32" autoAdjust="0"/>
    <p:restoredTop sz="89878"/>
  </p:normalViewPr>
  <p:slideViewPr>
    <p:cSldViewPr snapToGrid="0">
      <p:cViewPr>
        <p:scale>
          <a:sx n="98" d="100"/>
          <a:sy n="98" d="100"/>
        </p:scale>
        <p:origin x="1984" y="1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7EA2-8A8E-433D-B947-CDAF93B98D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E7510CC6-81E7-4128-8935-3C909DCBB8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A568CD74-50FC-404F-A933-7D8F60B94498}"/>
              </a:ext>
            </a:extLst>
          </p:cNvPr>
          <p:cNvSpPr>
            <a:spLocks noGrp="1"/>
          </p:cNvSpPr>
          <p:nvPr>
            <p:ph type="dt" sz="half" idx="10"/>
          </p:nvPr>
        </p:nvSpPr>
        <p:spPr/>
        <p:txBody>
          <a:bodyPr/>
          <a:lstStyle/>
          <a:p>
            <a:fld id="{62559C54-D6AC-4A2D-AC3A-5AB9CD7AE13F}" type="datetimeFigureOut">
              <a:rPr lang="LID4096" smtClean="0"/>
              <a:t>4/29/20</a:t>
            </a:fld>
            <a:endParaRPr lang="LID4096"/>
          </a:p>
        </p:txBody>
      </p:sp>
      <p:sp>
        <p:nvSpPr>
          <p:cNvPr id="5" name="Footer Placeholder 4">
            <a:extLst>
              <a:ext uri="{FF2B5EF4-FFF2-40B4-BE49-F238E27FC236}">
                <a16:creationId xmlns:a16="http://schemas.microsoft.com/office/drawing/2014/main" id="{7B5ADC40-F739-49C0-8C12-8C5EAAB5FEFE}"/>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EB9AB83C-73D5-48C5-B28A-AD0B1A260766}"/>
              </a:ext>
            </a:extLst>
          </p:cNvPr>
          <p:cNvSpPr>
            <a:spLocks noGrp="1"/>
          </p:cNvSpPr>
          <p:nvPr>
            <p:ph type="sldNum" sz="quarter" idx="12"/>
          </p:nvPr>
        </p:nvSpPr>
        <p:spPr/>
        <p:txBody>
          <a:bodyPr/>
          <a:lstStyle/>
          <a:p>
            <a:fld id="{FAA92B1D-D6B6-4AB6-AD28-F4D56A24C0BD}" type="slidenum">
              <a:rPr lang="LID4096" smtClean="0"/>
              <a:t>‹nr.›</a:t>
            </a:fld>
            <a:endParaRPr lang="LID4096"/>
          </a:p>
        </p:txBody>
      </p:sp>
    </p:spTree>
    <p:extLst>
      <p:ext uri="{BB962C8B-B14F-4D97-AF65-F5344CB8AC3E}">
        <p14:creationId xmlns:p14="http://schemas.microsoft.com/office/powerpoint/2010/main" val="148912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D3FA8-D1AC-4239-B443-D80EB18B9FA5}"/>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9F0C8615-11B3-4080-9321-9C93ACA9D3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59AE48F3-E2E0-4682-91AF-38A7DE3EF96E}"/>
              </a:ext>
            </a:extLst>
          </p:cNvPr>
          <p:cNvSpPr>
            <a:spLocks noGrp="1"/>
          </p:cNvSpPr>
          <p:nvPr>
            <p:ph type="dt" sz="half" idx="10"/>
          </p:nvPr>
        </p:nvSpPr>
        <p:spPr/>
        <p:txBody>
          <a:bodyPr/>
          <a:lstStyle/>
          <a:p>
            <a:fld id="{62559C54-D6AC-4A2D-AC3A-5AB9CD7AE13F}" type="datetimeFigureOut">
              <a:rPr lang="LID4096" smtClean="0"/>
              <a:t>4/29/20</a:t>
            </a:fld>
            <a:endParaRPr lang="LID4096"/>
          </a:p>
        </p:txBody>
      </p:sp>
      <p:sp>
        <p:nvSpPr>
          <p:cNvPr id="5" name="Footer Placeholder 4">
            <a:extLst>
              <a:ext uri="{FF2B5EF4-FFF2-40B4-BE49-F238E27FC236}">
                <a16:creationId xmlns:a16="http://schemas.microsoft.com/office/drawing/2014/main" id="{E25F90B8-8783-476E-A5E4-694B33BDFF23}"/>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462FA35B-44F1-4707-8367-B3F03D045166}"/>
              </a:ext>
            </a:extLst>
          </p:cNvPr>
          <p:cNvSpPr>
            <a:spLocks noGrp="1"/>
          </p:cNvSpPr>
          <p:nvPr>
            <p:ph type="sldNum" sz="quarter" idx="12"/>
          </p:nvPr>
        </p:nvSpPr>
        <p:spPr/>
        <p:txBody>
          <a:bodyPr/>
          <a:lstStyle/>
          <a:p>
            <a:fld id="{FAA92B1D-D6B6-4AB6-AD28-F4D56A24C0BD}" type="slidenum">
              <a:rPr lang="LID4096" smtClean="0"/>
              <a:t>‹nr.›</a:t>
            </a:fld>
            <a:endParaRPr lang="LID4096"/>
          </a:p>
        </p:txBody>
      </p:sp>
    </p:spTree>
    <p:extLst>
      <p:ext uri="{BB962C8B-B14F-4D97-AF65-F5344CB8AC3E}">
        <p14:creationId xmlns:p14="http://schemas.microsoft.com/office/powerpoint/2010/main" val="3316755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51D224-EB27-4295-97BA-A991080EB6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84120623-CE10-4A70-A50E-97C7E319E1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E1EF8C80-FB4C-4EBB-81A7-9E1AAA4A8DFC}"/>
              </a:ext>
            </a:extLst>
          </p:cNvPr>
          <p:cNvSpPr>
            <a:spLocks noGrp="1"/>
          </p:cNvSpPr>
          <p:nvPr>
            <p:ph type="dt" sz="half" idx="10"/>
          </p:nvPr>
        </p:nvSpPr>
        <p:spPr/>
        <p:txBody>
          <a:bodyPr/>
          <a:lstStyle/>
          <a:p>
            <a:fld id="{62559C54-D6AC-4A2D-AC3A-5AB9CD7AE13F}" type="datetimeFigureOut">
              <a:rPr lang="LID4096" smtClean="0"/>
              <a:t>4/29/20</a:t>
            </a:fld>
            <a:endParaRPr lang="LID4096"/>
          </a:p>
        </p:txBody>
      </p:sp>
      <p:sp>
        <p:nvSpPr>
          <p:cNvPr id="5" name="Footer Placeholder 4">
            <a:extLst>
              <a:ext uri="{FF2B5EF4-FFF2-40B4-BE49-F238E27FC236}">
                <a16:creationId xmlns:a16="http://schemas.microsoft.com/office/drawing/2014/main" id="{A5C379BE-7439-4BBA-824C-17397786E01E}"/>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D577BC47-D1AB-44A5-8113-15E9FEA5F828}"/>
              </a:ext>
            </a:extLst>
          </p:cNvPr>
          <p:cNvSpPr>
            <a:spLocks noGrp="1"/>
          </p:cNvSpPr>
          <p:nvPr>
            <p:ph type="sldNum" sz="quarter" idx="12"/>
          </p:nvPr>
        </p:nvSpPr>
        <p:spPr/>
        <p:txBody>
          <a:bodyPr/>
          <a:lstStyle/>
          <a:p>
            <a:fld id="{FAA92B1D-D6B6-4AB6-AD28-F4D56A24C0BD}" type="slidenum">
              <a:rPr lang="LID4096" smtClean="0"/>
              <a:t>‹nr.›</a:t>
            </a:fld>
            <a:endParaRPr lang="LID4096"/>
          </a:p>
        </p:txBody>
      </p:sp>
    </p:spTree>
    <p:extLst>
      <p:ext uri="{BB962C8B-B14F-4D97-AF65-F5344CB8AC3E}">
        <p14:creationId xmlns:p14="http://schemas.microsoft.com/office/powerpoint/2010/main" val="92860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4FF4-8EBC-41EC-81C2-3CAEFDAE11BC}"/>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6810BD06-4A82-4C14-B6C5-891956374C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5FDFD862-63F4-4EA7-BE4C-2016D18ABC29}"/>
              </a:ext>
            </a:extLst>
          </p:cNvPr>
          <p:cNvSpPr>
            <a:spLocks noGrp="1"/>
          </p:cNvSpPr>
          <p:nvPr>
            <p:ph type="dt" sz="half" idx="10"/>
          </p:nvPr>
        </p:nvSpPr>
        <p:spPr/>
        <p:txBody>
          <a:bodyPr/>
          <a:lstStyle/>
          <a:p>
            <a:fld id="{62559C54-D6AC-4A2D-AC3A-5AB9CD7AE13F}" type="datetimeFigureOut">
              <a:rPr lang="LID4096" smtClean="0"/>
              <a:t>4/29/20</a:t>
            </a:fld>
            <a:endParaRPr lang="LID4096"/>
          </a:p>
        </p:txBody>
      </p:sp>
      <p:sp>
        <p:nvSpPr>
          <p:cNvPr id="5" name="Footer Placeholder 4">
            <a:extLst>
              <a:ext uri="{FF2B5EF4-FFF2-40B4-BE49-F238E27FC236}">
                <a16:creationId xmlns:a16="http://schemas.microsoft.com/office/drawing/2014/main" id="{1B53EAB4-CACF-4696-B1F1-2B382196069F}"/>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3ACDD103-5611-4203-8A8C-63DEABB5F318}"/>
              </a:ext>
            </a:extLst>
          </p:cNvPr>
          <p:cNvSpPr>
            <a:spLocks noGrp="1"/>
          </p:cNvSpPr>
          <p:nvPr>
            <p:ph type="sldNum" sz="quarter" idx="12"/>
          </p:nvPr>
        </p:nvSpPr>
        <p:spPr/>
        <p:txBody>
          <a:bodyPr/>
          <a:lstStyle/>
          <a:p>
            <a:fld id="{FAA92B1D-D6B6-4AB6-AD28-F4D56A24C0BD}" type="slidenum">
              <a:rPr lang="LID4096" smtClean="0"/>
              <a:t>‹nr.›</a:t>
            </a:fld>
            <a:endParaRPr lang="LID4096"/>
          </a:p>
        </p:txBody>
      </p:sp>
    </p:spTree>
    <p:extLst>
      <p:ext uri="{BB962C8B-B14F-4D97-AF65-F5344CB8AC3E}">
        <p14:creationId xmlns:p14="http://schemas.microsoft.com/office/powerpoint/2010/main" val="1095644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EDAB8-1712-473D-81FB-66C1DF2BEC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54A44E17-E2DA-4BBB-A76C-6694CEC984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747322-C047-4C8C-A17D-54EE2C54E68E}"/>
              </a:ext>
            </a:extLst>
          </p:cNvPr>
          <p:cNvSpPr>
            <a:spLocks noGrp="1"/>
          </p:cNvSpPr>
          <p:nvPr>
            <p:ph type="dt" sz="half" idx="10"/>
          </p:nvPr>
        </p:nvSpPr>
        <p:spPr/>
        <p:txBody>
          <a:bodyPr/>
          <a:lstStyle/>
          <a:p>
            <a:fld id="{62559C54-D6AC-4A2D-AC3A-5AB9CD7AE13F}" type="datetimeFigureOut">
              <a:rPr lang="LID4096" smtClean="0"/>
              <a:t>4/29/20</a:t>
            </a:fld>
            <a:endParaRPr lang="LID4096"/>
          </a:p>
        </p:txBody>
      </p:sp>
      <p:sp>
        <p:nvSpPr>
          <p:cNvPr id="5" name="Footer Placeholder 4">
            <a:extLst>
              <a:ext uri="{FF2B5EF4-FFF2-40B4-BE49-F238E27FC236}">
                <a16:creationId xmlns:a16="http://schemas.microsoft.com/office/drawing/2014/main" id="{ED194472-45E4-4350-968D-41D657449AEF}"/>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17DBCE71-D270-4C23-BB77-1A21FB54532E}"/>
              </a:ext>
            </a:extLst>
          </p:cNvPr>
          <p:cNvSpPr>
            <a:spLocks noGrp="1"/>
          </p:cNvSpPr>
          <p:nvPr>
            <p:ph type="sldNum" sz="quarter" idx="12"/>
          </p:nvPr>
        </p:nvSpPr>
        <p:spPr/>
        <p:txBody>
          <a:bodyPr/>
          <a:lstStyle/>
          <a:p>
            <a:fld id="{FAA92B1D-D6B6-4AB6-AD28-F4D56A24C0BD}" type="slidenum">
              <a:rPr lang="LID4096" smtClean="0"/>
              <a:t>‹nr.›</a:t>
            </a:fld>
            <a:endParaRPr lang="LID4096"/>
          </a:p>
        </p:txBody>
      </p:sp>
    </p:spTree>
    <p:extLst>
      <p:ext uri="{BB962C8B-B14F-4D97-AF65-F5344CB8AC3E}">
        <p14:creationId xmlns:p14="http://schemas.microsoft.com/office/powerpoint/2010/main" val="236336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045C-321A-4299-B944-93054930A8AC}"/>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34BD75A2-580B-4B90-A8D6-3AAC40CB24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F57F3564-96A7-4D6F-AD17-C4AD9E2BF9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24B26CF9-F0C0-45B3-97C6-737D4D142BFF}"/>
              </a:ext>
            </a:extLst>
          </p:cNvPr>
          <p:cNvSpPr>
            <a:spLocks noGrp="1"/>
          </p:cNvSpPr>
          <p:nvPr>
            <p:ph type="dt" sz="half" idx="10"/>
          </p:nvPr>
        </p:nvSpPr>
        <p:spPr/>
        <p:txBody>
          <a:bodyPr/>
          <a:lstStyle/>
          <a:p>
            <a:fld id="{62559C54-D6AC-4A2D-AC3A-5AB9CD7AE13F}" type="datetimeFigureOut">
              <a:rPr lang="LID4096" smtClean="0"/>
              <a:t>4/29/20</a:t>
            </a:fld>
            <a:endParaRPr lang="LID4096"/>
          </a:p>
        </p:txBody>
      </p:sp>
      <p:sp>
        <p:nvSpPr>
          <p:cNvPr id="6" name="Footer Placeholder 5">
            <a:extLst>
              <a:ext uri="{FF2B5EF4-FFF2-40B4-BE49-F238E27FC236}">
                <a16:creationId xmlns:a16="http://schemas.microsoft.com/office/drawing/2014/main" id="{3483E1B1-D2CC-4F24-91F1-5295756C13DF}"/>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CCF08B1C-29C7-483D-95BB-137BC6046CD6}"/>
              </a:ext>
            </a:extLst>
          </p:cNvPr>
          <p:cNvSpPr>
            <a:spLocks noGrp="1"/>
          </p:cNvSpPr>
          <p:nvPr>
            <p:ph type="sldNum" sz="quarter" idx="12"/>
          </p:nvPr>
        </p:nvSpPr>
        <p:spPr/>
        <p:txBody>
          <a:bodyPr/>
          <a:lstStyle/>
          <a:p>
            <a:fld id="{FAA92B1D-D6B6-4AB6-AD28-F4D56A24C0BD}" type="slidenum">
              <a:rPr lang="LID4096" smtClean="0"/>
              <a:t>‹nr.›</a:t>
            </a:fld>
            <a:endParaRPr lang="LID4096"/>
          </a:p>
        </p:txBody>
      </p:sp>
    </p:spTree>
    <p:extLst>
      <p:ext uri="{BB962C8B-B14F-4D97-AF65-F5344CB8AC3E}">
        <p14:creationId xmlns:p14="http://schemas.microsoft.com/office/powerpoint/2010/main" val="389259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33EDC-3E04-4B92-BF1F-3D72273AA483}"/>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CE9F6AAB-4D8E-40C4-8B4C-D1BA354CB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4610B7-8ACE-469F-ADDD-5BC81D7590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5CCB7B22-52A9-4B4B-8FDF-C1A438367D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A22738-637F-4108-B1AA-FCE8C694A1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87B55B63-007F-425B-8128-AE753354DDD3}"/>
              </a:ext>
            </a:extLst>
          </p:cNvPr>
          <p:cNvSpPr>
            <a:spLocks noGrp="1"/>
          </p:cNvSpPr>
          <p:nvPr>
            <p:ph type="dt" sz="half" idx="10"/>
          </p:nvPr>
        </p:nvSpPr>
        <p:spPr/>
        <p:txBody>
          <a:bodyPr/>
          <a:lstStyle/>
          <a:p>
            <a:fld id="{62559C54-D6AC-4A2D-AC3A-5AB9CD7AE13F}" type="datetimeFigureOut">
              <a:rPr lang="LID4096" smtClean="0"/>
              <a:t>4/29/20</a:t>
            </a:fld>
            <a:endParaRPr lang="LID4096"/>
          </a:p>
        </p:txBody>
      </p:sp>
      <p:sp>
        <p:nvSpPr>
          <p:cNvPr id="8" name="Footer Placeholder 7">
            <a:extLst>
              <a:ext uri="{FF2B5EF4-FFF2-40B4-BE49-F238E27FC236}">
                <a16:creationId xmlns:a16="http://schemas.microsoft.com/office/drawing/2014/main" id="{701F7FF7-D367-4062-B95A-DA66BA1260AD}"/>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8DAE3E4A-FFC0-4510-88E9-F25CEF9E0F5D}"/>
              </a:ext>
            </a:extLst>
          </p:cNvPr>
          <p:cNvSpPr>
            <a:spLocks noGrp="1"/>
          </p:cNvSpPr>
          <p:nvPr>
            <p:ph type="sldNum" sz="quarter" idx="12"/>
          </p:nvPr>
        </p:nvSpPr>
        <p:spPr/>
        <p:txBody>
          <a:bodyPr/>
          <a:lstStyle/>
          <a:p>
            <a:fld id="{FAA92B1D-D6B6-4AB6-AD28-F4D56A24C0BD}" type="slidenum">
              <a:rPr lang="LID4096" smtClean="0"/>
              <a:t>‹nr.›</a:t>
            </a:fld>
            <a:endParaRPr lang="LID4096"/>
          </a:p>
        </p:txBody>
      </p:sp>
    </p:spTree>
    <p:extLst>
      <p:ext uri="{BB962C8B-B14F-4D97-AF65-F5344CB8AC3E}">
        <p14:creationId xmlns:p14="http://schemas.microsoft.com/office/powerpoint/2010/main" val="99646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333E-8750-455F-977B-DC20BDB8F481}"/>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C9CA07A4-B692-41F8-95CC-F8B32EC31BDB}"/>
              </a:ext>
            </a:extLst>
          </p:cNvPr>
          <p:cNvSpPr>
            <a:spLocks noGrp="1"/>
          </p:cNvSpPr>
          <p:nvPr>
            <p:ph type="dt" sz="half" idx="10"/>
          </p:nvPr>
        </p:nvSpPr>
        <p:spPr/>
        <p:txBody>
          <a:bodyPr/>
          <a:lstStyle/>
          <a:p>
            <a:fld id="{62559C54-D6AC-4A2D-AC3A-5AB9CD7AE13F}" type="datetimeFigureOut">
              <a:rPr lang="LID4096" smtClean="0"/>
              <a:t>4/29/20</a:t>
            </a:fld>
            <a:endParaRPr lang="LID4096"/>
          </a:p>
        </p:txBody>
      </p:sp>
      <p:sp>
        <p:nvSpPr>
          <p:cNvPr id="4" name="Footer Placeholder 3">
            <a:extLst>
              <a:ext uri="{FF2B5EF4-FFF2-40B4-BE49-F238E27FC236}">
                <a16:creationId xmlns:a16="http://schemas.microsoft.com/office/drawing/2014/main" id="{6C6D6BCC-26BE-4B3F-B1E8-E1DB78F5085A}"/>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A4F2FE1D-78FE-4308-94E7-0E5CD3366184}"/>
              </a:ext>
            </a:extLst>
          </p:cNvPr>
          <p:cNvSpPr>
            <a:spLocks noGrp="1"/>
          </p:cNvSpPr>
          <p:nvPr>
            <p:ph type="sldNum" sz="quarter" idx="12"/>
          </p:nvPr>
        </p:nvSpPr>
        <p:spPr/>
        <p:txBody>
          <a:bodyPr/>
          <a:lstStyle/>
          <a:p>
            <a:fld id="{FAA92B1D-D6B6-4AB6-AD28-F4D56A24C0BD}" type="slidenum">
              <a:rPr lang="LID4096" smtClean="0"/>
              <a:t>‹nr.›</a:t>
            </a:fld>
            <a:endParaRPr lang="LID4096"/>
          </a:p>
        </p:txBody>
      </p:sp>
    </p:spTree>
    <p:extLst>
      <p:ext uri="{BB962C8B-B14F-4D97-AF65-F5344CB8AC3E}">
        <p14:creationId xmlns:p14="http://schemas.microsoft.com/office/powerpoint/2010/main" val="98407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0F762D-D83C-458B-A2AA-BB527924FEE7}"/>
              </a:ext>
            </a:extLst>
          </p:cNvPr>
          <p:cNvSpPr>
            <a:spLocks noGrp="1"/>
          </p:cNvSpPr>
          <p:nvPr>
            <p:ph type="dt" sz="half" idx="10"/>
          </p:nvPr>
        </p:nvSpPr>
        <p:spPr/>
        <p:txBody>
          <a:bodyPr/>
          <a:lstStyle/>
          <a:p>
            <a:fld id="{62559C54-D6AC-4A2D-AC3A-5AB9CD7AE13F}" type="datetimeFigureOut">
              <a:rPr lang="LID4096" smtClean="0"/>
              <a:t>4/29/20</a:t>
            </a:fld>
            <a:endParaRPr lang="LID4096"/>
          </a:p>
        </p:txBody>
      </p:sp>
      <p:sp>
        <p:nvSpPr>
          <p:cNvPr id="3" name="Footer Placeholder 2">
            <a:extLst>
              <a:ext uri="{FF2B5EF4-FFF2-40B4-BE49-F238E27FC236}">
                <a16:creationId xmlns:a16="http://schemas.microsoft.com/office/drawing/2014/main" id="{E833F06A-EA39-420E-84EF-0FAA545001E2}"/>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168E1F25-4500-41EF-B9C7-24FF95205E61}"/>
              </a:ext>
            </a:extLst>
          </p:cNvPr>
          <p:cNvSpPr>
            <a:spLocks noGrp="1"/>
          </p:cNvSpPr>
          <p:nvPr>
            <p:ph type="sldNum" sz="quarter" idx="12"/>
          </p:nvPr>
        </p:nvSpPr>
        <p:spPr/>
        <p:txBody>
          <a:bodyPr/>
          <a:lstStyle/>
          <a:p>
            <a:fld id="{FAA92B1D-D6B6-4AB6-AD28-F4D56A24C0BD}" type="slidenum">
              <a:rPr lang="LID4096" smtClean="0"/>
              <a:t>‹nr.›</a:t>
            </a:fld>
            <a:endParaRPr lang="LID4096"/>
          </a:p>
        </p:txBody>
      </p:sp>
    </p:spTree>
    <p:extLst>
      <p:ext uri="{BB962C8B-B14F-4D97-AF65-F5344CB8AC3E}">
        <p14:creationId xmlns:p14="http://schemas.microsoft.com/office/powerpoint/2010/main" val="241335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9B044-647A-448F-BC09-11E8D80AC7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A61FA479-85B4-4549-9C78-981AA5C087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E6F1C3D6-8AA7-4359-AE27-9FE1D3FA20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679D28-4F7D-4619-A40A-B588BF860A49}"/>
              </a:ext>
            </a:extLst>
          </p:cNvPr>
          <p:cNvSpPr>
            <a:spLocks noGrp="1"/>
          </p:cNvSpPr>
          <p:nvPr>
            <p:ph type="dt" sz="half" idx="10"/>
          </p:nvPr>
        </p:nvSpPr>
        <p:spPr/>
        <p:txBody>
          <a:bodyPr/>
          <a:lstStyle/>
          <a:p>
            <a:fld id="{62559C54-D6AC-4A2D-AC3A-5AB9CD7AE13F}" type="datetimeFigureOut">
              <a:rPr lang="LID4096" smtClean="0"/>
              <a:t>4/29/20</a:t>
            </a:fld>
            <a:endParaRPr lang="LID4096"/>
          </a:p>
        </p:txBody>
      </p:sp>
      <p:sp>
        <p:nvSpPr>
          <p:cNvPr id="6" name="Footer Placeholder 5">
            <a:extLst>
              <a:ext uri="{FF2B5EF4-FFF2-40B4-BE49-F238E27FC236}">
                <a16:creationId xmlns:a16="http://schemas.microsoft.com/office/drawing/2014/main" id="{67448867-B8BD-4ED0-ABAF-1EF0F7EA25BB}"/>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9171AD5D-DC9F-4040-AEA8-BE1D8ED3355A}"/>
              </a:ext>
            </a:extLst>
          </p:cNvPr>
          <p:cNvSpPr>
            <a:spLocks noGrp="1"/>
          </p:cNvSpPr>
          <p:nvPr>
            <p:ph type="sldNum" sz="quarter" idx="12"/>
          </p:nvPr>
        </p:nvSpPr>
        <p:spPr/>
        <p:txBody>
          <a:bodyPr/>
          <a:lstStyle/>
          <a:p>
            <a:fld id="{FAA92B1D-D6B6-4AB6-AD28-F4D56A24C0BD}" type="slidenum">
              <a:rPr lang="LID4096" smtClean="0"/>
              <a:t>‹nr.›</a:t>
            </a:fld>
            <a:endParaRPr lang="LID4096"/>
          </a:p>
        </p:txBody>
      </p:sp>
    </p:spTree>
    <p:extLst>
      <p:ext uri="{BB962C8B-B14F-4D97-AF65-F5344CB8AC3E}">
        <p14:creationId xmlns:p14="http://schemas.microsoft.com/office/powerpoint/2010/main" val="3569200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CA0D3-90FF-4C8A-84AC-93D9883A41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168D47B6-F005-47EA-A428-5FCA3B4715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46B293A5-D7D4-41DA-97E1-A7D262D49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789EF1-AF9C-4C32-9CF2-9D056B1DF7B8}"/>
              </a:ext>
            </a:extLst>
          </p:cNvPr>
          <p:cNvSpPr>
            <a:spLocks noGrp="1"/>
          </p:cNvSpPr>
          <p:nvPr>
            <p:ph type="dt" sz="half" idx="10"/>
          </p:nvPr>
        </p:nvSpPr>
        <p:spPr/>
        <p:txBody>
          <a:bodyPr/>
          <a:lstStyle/>
          <a:p>
            <a:fld id="{62559C54-D6AC-4A2D-AC3A-5AB9CD7AE13F}" type="datetimeFigureOut">
              <a:rPr lang="LID4096" smtClean="0"/>
              <a:t>4/29/20</a:t>
            </a:fld>
            <a:endParaRPr lang="LID4096"/>
          </a:p>
        </p:txBody>
      </p:sp>
      <p:sp>
        <p:nvSpPr>
          <p:cNvPr id="6" name="Footer Placeholder 5">
            <a:extLst>
              <a:ext uri="{FF2B5EF4-FFF2-40B4-BE49-F238E27FC236}">
                <a16:creationId xmlns:a16="http://schemas.microsoft.com/office/drawing/2014/main" id="{A43DEAB0-BA77-4737-9CC1-59464DE961AA}"/>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D9569034-6055-40AC-8587-8126DFC113B1}"/>
              </a:ext>
            </a:extLst>
          </p:cNvPr>
          <p:cNvSpPr>
            <a:spLocks noGrp="1"/>
          </p:cNvSpPr>
          <p:nvPr>
            <p:ph type="sldNum" sz="quarter" idx="12"/>
          </p:nvPr>
        </p:nvSpPr>
        <p:spPr/>
        <p:txBody>
          <a:bodyPr/>
          <a:lstStyle/>
          <a:p>
            <a:fld id="{FAA92B1D-D6B6-4AB6-AD28-F4D56A24C0BD}" type="slidenum">
              <a:rPr lang="LID4096" smtClean="0"/>
              <a:t>‹nr.›</a:t>
            </a:fld>
            <a:endParaRPr lang="LID4096"/>
          </a:p>
        </p:txBody>
      </p:sp>
    </p:spTree>
    <p:extLst>
      <p:ext uri="{BB962C8B-B14F-4D97-AF65-F5344CB8AC3E}">
        <p14:creationId xmlns:p14="http://schemas.microsoft.com/office/powerpoint/2010/main" val="10780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B1DDEA-C8F6-4839-A819-6AC73FC40A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C0C144E5-D30E-4543-9A5B-08D0EAFC5C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1BDCD0FD-FC9E-4B2C-A833-2FDF1C0AC4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59C54-D6AC-4A2D-AC3A-5AB9CD7AE13F}" type="datetimeFigureOut">
              <a:rPr lang="LID4096" smtClean="0"/>
              <a:t>4/29/20</a:t>
            </a:fld>
            <a:endParaRPr lang="LID4096"/>
          </a:p>
        </p:txBody>
      </p:sp>
      <p:sp>
        <p:nvSpPr>
          <p:cNvPr id="5" name="Footer Placeholder 4">
            <a:extLst>
              <a:ext uri="{FF2B5EF4-FFF2-40B4-BE49-F238E27FC236}">
                <a16:creationId xmlns:a16="http://schemas.microsoft.com/office/drawing/2014/main" id="{85EA39E9-5C02-4A9A-857E-81097B015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3A4A87B0-69DB-47A6-B9E9-45EB0422D4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92B1D-D6B6-4AB6-AD28-F4D56A24C0BD}" type="slidenum">
              <a:rPr lang="LID4096" smtClean="0"/>
              <a:t>‹nr.›</a:t>
            </a:fld>
            <a:endParaRPr lang="LID4096"/>
          </a:p>
        </p:txBody>
      </p:sp>
    </p:spTree>
    <p:extLst>
      <p:ext uri="{BB962C8B-B14F-4D97-AF65-F5344CB8AC3E}">
        <p14:creationId xmlns:p14="http://schemas.microsoft.com/office/powerpoint/2010/main" val="1294066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gonano-project.eu/" TargetMode="External"/><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gonano-project.eu/toolkits-for-co-creation/" TargetMode="Externa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20p:/gonano-project.eu/" TargetMode="Externa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hyperlink" Target="http://www.gonano-project.eu/" TargetMode="External"/><Relationship Id="rId5" Type="http://schemas.openxmlformats.org/officeDocument/2006/relationships/image" Target="../media/image3.emf"/><Relationship Id="rId10" Type="http://schemas.openxmlformats.org/officeDocument/2006/relationships/image" Target="../media/image23.emf"/><Relationship Id="rId4" Type="http://schemas.openxmlformats.org/officeDocument/2006/relationships/image" Target="../media/image4.emf"/><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gonano-project.eu/" TargetMode="External"/><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hyperlink" Target="https://www.youtube.com/watch?v=VlD2EyW5W_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EC483901-EC03-46F2-A81B-B6037306C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783"/>
            <a:ext cx="12258602" cy="7325262"/>
          </a:xfrm>
          <a:prstGeom prst="rect">
            <a:avLst/>
          </a:prstGeom>
        </p:spPr>
      </p:pic>
      <p:pic>
        <p:nvPicPr>
          <p:cNvPr id="3" name="Afbeelding 2" descr="Afbeelding met vrouw, voedsel&#10;&#10;Automatisch gegenereerde beschrijving">
            <a:extLst>
              <a:ext uri="{FF2B5EF4-FFF2-40B4-BE49-F238E27FC236}">
                <a16:creationId xmlns:a16="http://schemas.microsoft.com/office/drawing/2014/main" id="{FDCE8C52-4203-A346-A62C-332E6134DDF0}"/>
              </a:ext>
            </a:extLst>
          </p:cNvPr>
          <p:cNvPicPr>
            <a:picLocks noChangeAspect="1"/>
          </p:cNvPicPr>
          <p:nvPr/>
        </p:nvPicPr>
        <p:blipFill rotWithShape="1">
          <a:blip r:embed="rId3">
            <a:extLst>
              <a:ext uri="{28A0092B-C50C-407E-A947-70E740481C1C}">
                <a14:useLocalDpi xmlns:a14="http://schemas.microsoft.com/office/drawing/2010/main" val="0"/>
              </a:ext>
            </a:extLst>
          </a:blip>
          <a:srcRect l="-38" t="14398" r="38" b="3620"/>
          <a:stretch/>
        </p:blipFill>
        <p:spPr>
          <a:xfrm>
            <a:off x="-4669" y="1"/>
            <a:ext cx="12200095" cy="7043478"/>
          </a:xfrm>
          <a:prstGeom prst="rect">
            <a:avLst/>
          </a:prstGeom>
        </p:spPr>
      </p:pic>
      <p:sp>
        <p:nvSpPr>
          <p:cNvPr id="18" name="Tekstvak 3">
            <a:extLst>
              <a:ext uri="{FF2B5EF4-FFF2-40B4-BE49-F238E27FC236}">
                <a16:creationId xmlns:a16="http://schemas.microsoft.com/office/drawing/2014/main" id="{E873D719-247A-664C-83DD-22D61119EF5B}"/>
              </a:ext>
            </a:extLst>
          </p:cNvPr>
          <p:cNvSpPr txBox="1"/>
          <p:nvPr/>
        </p:nvSpPr>
        <p:spPr>
          <a:xfrm>
            <a:off x="953109" y="6383038"/>
            <a:ext cx="11088413" cy="246221"/>
          </a:xfrm>
          <a:prstGeom prst="rect">
            <a:avLst/>
          </a:prstGeom>
          <a:noFill/>
        </p:spPr>
        <p:txBody>
          <a:bodyPr wrap="square" rtlCol="0">
            <a:spAutoFit/>
          </a:bodyPr>
          <a:lstStyle/>
          <a:p>
            <a:r>
              <a:rPr lang="nl-NL" sz="1000" dirty="0" err="1"/>
              <a:t>GoNano</a:t>
            </a:r>
            <a:r>
              <a:rPr lang="nl-NL" sz="1000" dirty="0"/>
              <a:t> is a </a:t>
            </a:r>
            <a:r>
              <a:rPr lang="nl-NL" sz="1000" dirty="0" err="1"/>
              <a:t>Coordination</a:t>
            </a:r>
            <a:r>
              <a:rPr lang="nl-NL" sz="1000" dirty="0"/>
              <a:t> </a:t>
            </a:r>
            <a:r>
              <a:rPr lang="nl-NL" sz="1000" dirty="0" err="1"/>
              <a:t>and</a:t>
            </a:r>
            <a:r>
              <a:rPr lang="nl-NL" sz="1000" dirty="0"/>
              <a:t> Support Action </a:t>
            </a:r>
            <a:r>
              <a:rPr lang="nl-NL" sz="1000" dirty="0" err="1"/>
              <a:t>funded</a:t>
            </a:r>
            <a:r>
              <a:rPr lang="nl-NL" sz="1000" dirty="0"/>
              <a:t> </a:t>
            </a:r>
            <a:r>
              <a:rPr lang="nl-NL" sz="1000" dirty="0" err="1"/>
              <a:t>by</a:t>
            </a:r>
            <a:r>
              <a:rPr lang="nl-NL" sz="1000" dirty="0"/>
              <a:t> </a:t>
            </a:r>
            <a:r>
              <a:rPr lang="nl-NL" sz="1000" dirty="0" err="1"/>
              <a:t>the</a:t>
            </a:r>
            <a:r>
              <a:rPr lang="nl-NL" sz="1000" dirty="0"/>
              <a:t> European Union </a:t>
            </a:r>
            <a:r>
              <a:rPr lang="nl-NL" sz="1000" dirty="0" err="1"/>
              <a:t>under</a:t>
            </a:r>
            <a:r>
              <a:rPr lang="nl-NL" sz="1000" dirty="0"/>
              <a:t> </a:t>
            </a:r>
            <a:r>
              <a:rPr lang="nl-NL" sz="1000" dirty="0" err="1"/>
              <a:t>the</a:t>
            </a:r>
            <a:r>
              <a:rPr lang="nl-NL" sz="1000" dirty="0"/>
              <a:t> NMBP </a:t>
            </a:r>
            <a:r>
              <a:rPr lang="nl-NL" sz="1000" dirty="0" err="1"/>
              <a:t>Programme</a:t>
            </a:r>
            <a:r>
              <a:rPr lang="nl-NL" sz="1000" dirty="0"/>
              <a:t> of Horizon 2020, Grant Agreement n° 768622. </a:t>
            </a:r>
          </a:p>
        </p:txBody>
      </p:sp>
      <p:pic>
        <p:nvPicPr>
          <p:cNvPr id="19" name="Afbeelding 6">
            <a:extLst>
              <a:ext uri="{FF2B5EF4-FFF2-40B4-BE49-F238E27FC236}">
                <a16:creationId xmlns:a16="http://schemas.microsoft.com/office/drawing/2014/main" id="{F331847C-C074-9145-BCFE-C3C7A2F5EA03}"/>
              </a:ext>
            </a:extLst>
          </p:cNvPr>
          <p:cNvPicPr>
            <a:picLocks noChangeAspect="1"/>
          </p:cNvPicPr>
          <p:nvPr/>
        </p:nvPicPr>
        <p:blipFill rotWithShape="1">
          <a:blip r:embed="rId4">
            <a:extLst>
              <a:ext uri="{28A0092B-C50C-407E-A947-70E740481C1C}">
                <a14:useLocalDpi xmlns:a14="http://schemas.microsoft.com/office/drawing/2010/main" val="0"/>
              </a:ext>
            </a:extLst>
          </a:blip>
          <a:srcRect l="25374" t="39665" r="25149" b="38483"/>
          <a:stretch/>
        </p:blipFill>
        <p:spPr>
          <a:xfrm>
            <a:off x="302535" y="6237041"/>
            <a:ext cx="650574" cy="406608"/>
          </a:xfrm>
          <a:prstGeom prst="rect">
            <a:avLst/>
          </a:prstGeom>
        </p:spPr>
      </p:pic>
    </p:spTree>
    <p:extLst>
      <p:ext uri="{BB962C8B-B14F-4D97-AF65-F5344CB8AC3E}">
        <p14:creationId xmlns:p14="http://schemas.microsoft.com/office/powerpoint/2010/main" val="3917466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BAD38F45-2BBF-401A-8C4D-C002C8182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783"/>
            <a:ext cx="12258602" cy="7325262"/>
          </a:xfrm>
          <a:prstGeom prst="rect">
            <a:avLst/>
          </a:prstGeom>
        </p:spPr>
      </p:pic>
      <p:sp>
        <p:nvSpPr>
          <p:cNvPr id="2" name="Title 1">
            <a:extLst>
              <a:ext uri="{FF2B5EF4-FFF2-40B4-BE49-F238E27FC236}">
                <a16:creationId xmlns:a16="http://schemas.microsoft.com/office/drawing/2014/main" id="{6912958F-3BDF-49EB-BF93-D44B4987B7C4}"/>
              </a:ext>
            </a:extLst>
          </p:cNvPr>
          <p:cNvSpPr>
            <a:spLocks noGrp="1"/>
          </p:cNvSpPr>
          <p:nvPr>
            <p:ph type="title"/>
          </p:nvPr>
        </p:nvSpPr>
        <p:spPr/>
        <p:txBody>
          <a:bodyPr/>
          <a:lstStyle/>
          <a:p>
            <a:r>
              <a:rPr lang="en-GB" b="1" dirty="0">
                <a:solidFill>
                  <a:srgbClr val="CEBD00"/>
                </a:solidFill>
              </a:rPr>
              <a:t>Identify the stakeholders</a:t>
            </a:r>
            <a:endParaRPr lang="LID4096" b="1" dirty="0">
              <a:solidFill>
                <a:srgbClr val="CEBD00"/>
              </a:solidFill>
            </a:endParaRPr>
          </a:p>
        </p:txBody>
      </p:sp>
      <p:sp>
        <p:nvSpPr>
          <p:cNvPr id="3" name="Content Placeholder 2">
            <a:extLst>
              <a:ext uri="{FF2B5EF4-FFF2-40B4-BE49-F238E27FC236}">
                <a16:creationId xmlns:a16="http://schemas.microsoft.com/office/drawing/2014/main" id="{60168FBA-281B-43F1-A693-58EEE5F6F699}"/>
              </a:ext>
            </a:extLst>
          </p:cNvPr>
          <p:cNvSpPr>
            <a:spLocks noGrp="1"/>
          </p:cNvSpPr>
          <p:nvPr>
            <p:ph idx="1"/>
          </p:nvPr>
        </p:nvSpPr>
        <p:spPr/>
        <p:txBody>
          <a:bodyPr>
            <a:normAutofit/>
          </a:bodyPr>
          <a:lstStyle/>
          <a:p>
            <a:pPr marL="0" indent="0">
              <a:lnSpc>
                <a:spcPct val="100000"/>
              </a:lnSpc>
              <a:buNone/>
            </a:pPr>
            <a:r>
              <a:rPr lang="en-GB" dirty="0"/>
              <a:t>Identify your stakeholders (customers, private actors, knowledge institutes, NGOs) and their motivation</a:t>
            </a:r>
          </a:p>
          <a:p>
            <a:pPr marL="0" indent="0">
              <a:lnSpc>
                <a:spcPct val="100000"/>
              </a:lnSpc>
              <a:buNone/>
            </a:pPr>
            <a:r>
              <a:rPr lang="en-GB" dirty="0"/>
              <a:t>Identify shared goal that drives collaboration between the stakeholders</a:t>
            </a:r>
          </a:p>
          <a:p>
            <a:pPr marL="457200" lvl="1" indent="0">
              <a:buNone/>
            </a:pPr>
            <a:endParaRPr lang="en-GB" sz="1500" i="1" dirty="0"/>
          </a:p>
          <a:p>
            <a:pPr marL="457200" lvl="1" indent="0">
              <a:buNone/>
            </a:pPr>
            <a:endParaRPr lang="en-GB" sz="1500" i="1" dirty="0"/>
          </a:p>
          <a:p>
            <a:pPr marL="457200" lvl="1" indent="0">
              <a:buNone/>
            </a:pPr>
            <a:endParaRPr lang="en-GB" sz="1500" i="1" dirty="0"/>
          </a:p>
          <a:p>
            <a:pPr marL="457200" lvl="1" indent="0">
              <a:buNone/>
            </a:pPr>
            <a:endParaRPr lang="en-GB" sz="1500" i="1" dirty="0"/>
          </a:p>
          <a:p>
            <a:pPr marL="457200" lvl="1" indent="0">
              <a:buNone/>
            </a:pPr>
            <a:r>
              <a:rPr lang="en-GB" sz="1800" i="1" dirty="0"/>
              <a:t>Draft your ideal participant list. Start by making a list of key stakeholders to achieve your goal or solve your problem.</a:t>
            </a:r>
          </a:p>
          <a:p>
            <a:pPr marL="457200" lvl="1" indent="0">
              <a:buNone/>
            </a:pPr>
            <a:endParaRPr lang="en-GB" sz="1800" i="1" dirty="0"/>
          </a:p>
          <a:p>
            <a:pPr marL="457200" lvl="1" indent="0">
              <a:buNone/>
            </a:pPr>
            <a:r>
              <a:rPr lang="en-GB" sz="1800" i="1" dirty="0"/>
              <a:t>When inviting citizens, to give them a voice, they should be facilitated to have a genuine influence on something that is important to them.</a:t>
            </a:r>
            <a:endParaRPr lang="LID4096" sz="1800" i="1" dirty="0"/>
          </a:p>
        </p:txBody>
      </p:sp>
      <p:pic>
        <p:nvPicPr>
          <p:cNvPr id="4" name="Picture 3">
            <a:extLst>
              <a:ext uri="{FF2B5EF4-FFF2-40B4-BE49-F238E27FC236}">
                <a16:creationId xmlns:a16="http://schemas.microsoft.com/office/drawing/2014/main" id="{490B357D-CA83-442F-AA7C-A2AD77C33A6A}"/>
              </a:ext>
            </a:extLst>
          </p:cNvPr>
          <p:cNvPicPr>
            <a:picLocks noChangeAspect="1"/>
          </p:cNvPicPr>
          <p:nvPr/>
        </p:nvPicPr>
        <p:blipFill>
          <a:blip r:embed="rId3"/>
          <a:stretch>
            <a:fillRect/>
          </a:stretch>
        </p:blipFill>
        <p:spPr>
          <a:xfrm>
            <a:off x="10793113" y="487833"/>
            <a:ext cx="1121373" cy="1080146"/>
          </a:xfrm>
          <a:prstGeom prst="rect">
            <a:avLst/>
          </a:prstGeom>
        </p:spPr>
      </p:pic>
      <p:pic>
        <p:nvPicPr>
          <p:cNvPr id="6" name="Picture 5">
            <a:extLst>
              <a:ext uri="{FF2B5EF4-FFF2-40B4-BE49-F238E27FC236}">
                <a16:creationId xmlns:a16="http://schemas.microsoft.com/office/drawing/2014/main" id="{DB3CCFED-7849-4364-B2D6-61EE190F4E69}"/>
              </a:ext>
            </a:extLst>
          </p:cNvPr>
          <p:cNvPicPr>
            <a:picLocks noChangeAspect="1"/>
          </p:cNvPicPr>
          <p:nvPr/>
        </p:nvPicPr>
        <p:blipFill rotWithShape="1">
          <a:blip r:embed="rId4"/>
          <a:srcRect l="52802" r="33236" b="21416"/>
          <a:stretch/>
        </p:blipFill>
        <p:spPr>
          <a:xfrm>
            <a:off x="847035" y="4421494"/>
            <a:ext cx="508000" cy="501506"/>
          </a:xfrm>
          <a:prstGeom prst="rect">
            <a:avLst/>
          </a:prstGeom>
        </p:spPr>
      </p:pic>
      <p:pic>
        <p:nvPicPr>
          <p:cNvPr id="7" name="Picture 6">
            <a:extLst>
              <a:ext uri="{FF2B5EF4-FFF2-40B4-BE49-F238E27FC236}">
                <a16:creationId xmlns:a16="http://schemas.microsoft.com/office/drawing/2014/main" id="{0181CD1C-E9D1-4ABB-81B0-2BB552A4B4AF}"/>
              </a:ext>
            </a:extLst>
          </p:cNvPr>
          <p:cNvPicPr>
            <a:picLocks noChangeAspect="1"/>
          </p:cNvPicPr>
          <p:nvPr/>
        </p:nvPicPr>
        <p:blipFill rotWithShape="1">
          <a:blip r:embed="rId4"/>
          <a:srcRect l="2539" t="2894" r="83499" b="18522"/>
          <a:stretch/>
        </p:blipFill>
        <p:spPr>
          <a:xfrm>
            <a:off x="847035" y="5299228"/>
            <a:ext cx="508000" cy="501506"/>
          </a:xfrm>
          <a:prstGeom prst="rect">
            <a:avLst/>
          </a:prstGeom>
        </p:spPr>
      </p:pic>
    </p:spTree>
    <p:extLst>
      <p:ext uri="{BB962C8B-B14F-4D97-AF65-F5344CB8AC3E}">
        <p14:creationId xmlns:p14="http://schemas.microsoft.com/office/powerpoint/2010/main" val="2814167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DCD26EF-9EA5-0149-91F3-CD1A02C6AEA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CEBD00"/>
                </a:solidFill>
              </a:rPr>
              <a:t>Start planning</a:t>
            </a:r>
            <a:endParaRPr lang="LID4096" b="1" dirty="0">
              <a:solidFill>
                <a:srgbClr val="CEBD00"/>
              </a:solidFill>
            </a:endParaRPr>
          </a:p>
        </p:txBody>
      </p:sp>
      <p:pic>
        <p:nvPicPr>
          <p:cNvPr id="4" name="Picture 3">
            <a:extLst>
              <a:ext uri="{FF2B5EF4-FFF2-40B4-BE49-F238E27FC236}">
                <a16:creationId xmlns:a16="http://schemas.microsoft.com/office/drawing/2014/main" id="{1552D82E-09AE-8C4F-ACC6-468CE7F1C8AF}"/>
              </a:ext>
            </a:extLst>
          </p:cNvPr>
          <p:cNvPicPr>
            <a:picLocks noChangeAspect="1"/>
          </p:cNvPicPr>
          <p:nvPr/>
        </p:nvPicPr>
        <p:blipFill>
          <a:blip r:embed="rId2"/>
          <a:stretch>
            <a:fillRect/>
          </a:stretch>
        </p:blipFill>
        <p:spPr>
          <a:xfrm>
            <a:off x="10868695" y="447513"/>
            <a:ext cx="970209" cy="1160786"/>
          </a:xfrm>
          <a:prstGeom prst="rect">
            <a:avLst/>
          </a:prstGeom>
        </p:spPr>
      </p:pic>
      <p:pic>
        <p:nvPicPr>
          <p:cNvPr id="5" name="Afbeelding 4" descr="Afbeelding met computer, monitor, bureau, tafel&#10;&#10;Automatisch gegenereerde beschrijving">
            <a:extLst>
              <a:ext uri="{FF2B5EF4-FFF2-40B4-BE49-F238E27FC236}">
                <a16:creationId xmlns:a16="http://schemas.microsoft.com/office/drawing/2014/main" id="{0FCF466D-B71D-7547-A59C-848EE1569048}"/>
              </a:ext>
            </a:extLst>
          </p:cNvPr>
          <p:cNvPicPr>
            <a:picLocks noChangeAspect="1"/>
          </p:cNvPicPr>
          <p:nvPr/>
        </p:nvPicPr>
        <p:blipFill rotWithShape="1">
          <a:blip r:embed="rId3">
            <a:extLst>
              <a:ext uri="{28A0092B-C50C-407E-A947-70E740481C1C}">
                <a14:useLocalDpi xmlns:a14="http://schemas.microsoft.com/office/drawing/2010/main" val="0"/>
              </a:ext>
            </a:extLst>
          </a:blip>
          <a:srcRect l="-148" t="17291" r="148" b="20261"/>
          <a:stretch/>
        </p:blipFill>
        <p:spPr>
          <a:xfrm>
            <a:off x="-18016" y="1773077"/>
            <a:ext cx="12210016" cy="5084924"/>
          </a:xfrm>
          <a:prstGeom prst="rect">
            <a:avLst/>
          </a:prstGeom>
        </p:spPr>
      </p:pic>
    </p:spTree>
    <p:extLst>
      <p:ext uri="{BB962C8B-B14F-4D97-AF65-F5344CB8AC3E}">
        <p14:creationId xmlns:p14="http://schemas.microsoft.com/office/powerpoint/2010/main" val="1698307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7">
            <a:extLst>
              <a:ext uri="{FF2B5EF4-FFF2-40B4-BE49-F238E27FC236}">
                <a16:creationId xmlns:a16="http://schemas.microsoft.com/office/drawing/2014/main" id="{5BA891D9-886A-41BD-9DA3-8157C3489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783"/>
            <a:ext cx="12258602" cy="7325262"/>
          </a:xfrm>
          <a:prstGeom prst="rect">
            <a:avLst/>
          </a:prstGeom>
        </p:spPr>
      </p:pic>
      <p:sp>
        <p:nvSpPr>
          <p:cNvPr id="2" name="Title 1">
            <a:extLst>
              <a:ext uri="{FF2B5EF4-FFF2-40B4-BE49-F238E27FC236}">
                <a16:creationId xmlns:a16="http://schemas.microsoft.com/office/drawing/2014/main" id="{4C834B37-7B70-491F-9EAC-E65C90E283B1}"/>
              </a:ext>
            </a:extLst>
          </p:cNvPr>
          <p:cNvSpPr>
            <a:spLocks noGrp="1"/>
          </p:cNvSpPr>
          <p:nvPr>
            <p:ph type="title"/>
          </p:nvPr>
        </p:nvSpPr>
        <p:spPr/>
        <p:txBody>
          <a:bodyPr/>
          <a:lstStyle/>
          <a:p>
            <a:r>
              <a:rPr lang="en-GB" b="1" dirty="0">
                <a:solidFill>
                  <a:srgbClr val="CEBD00"/>
                </a:solidFill>
              </a:rPr>
              <a:t>Start planning</a:t>
            </a:r>
            <a:endParaRPr lang="LID4096" b="1" dirty="0">
              <a:solidFill>
                <a:srgbClr val="CEBD00"/>
              </a:solidFill>
            </a:endParaRPr>
          </a:p>
        </p:txBody>
      </p:sp>
      <p:sp>
        <p:nvSpPr>
          <p:cNvPr id="3" name="Content Placeholder 2">
            <a:extLst>
              <a:ext uri="{FF2B5EF4-FFF2-40B4-BE49-F238E27FC236}">
                <a16:creationId xmlns:a16="http://schemas.microsoft.com/office/drawing/2014/main" id="{92118251-0CF2-4323-B3D6-537A5472F3B9}"/>
              </a:ext>
            </a:extLst>
          </p:cNvPr>
          <p:cNvSpPr>
            <a:spLocks noGrp="1"/>
          </p:cNvSpPr>
          <p:nvPr>
            <p:ph idx="1"/>
          </p:nvPr>
        </p:nvSpPr>
        <p:spPr>
          <a:xfrm>
            <a:off x="838199" y="1825625"/>
            <a:ext cx="11000705" cy="4351338"/>
          </a:xfrm>
        </p:spPr>
        <p:txBody>
          <a:bodyPr>
            <a:normAutofit fontScale="92500" lnSpcReduction="20000"/>
          </a:bodyPr>
          <a:lstStyle/>
          <a:p>
            <a:pPr marL="0" indent="0">
              <a:buNone/>
            </a:pPr>
            <a:r>
              <a:rPr lang="en-GB" sz="3000" dirty="0"/>
              <a:t>Design your </a:t>
            </a:r>
            <a:r>
              <a:rPr lang="en-GB" sz="3000" i="1" dirty="0">
                <a:hlinkClick r:id="rId3"/>
              </a:rPr>
              <a:t>strategic canvas</a:t>
            </a:r>
            <a:endParaRPr lang="en-GB" sz="3000" i="1" dirty="0"/>
          </a:p>
          <a:p>
            <a:pPr lvl="1">
              <a:lnSpc>
                <a:spcPct val="120000"/>
              </a:lnSpc>
              <a:spcBef>
                <a:spcPts val="0"/>
              </a:spcBef>
            </a:pPr>
            <a:r>
              <a:rPr lang="en-GB" sz="1900" b="1" dirty="0"/>
              <a:t>Stakeholder</a:t>
            </a:r>
            <a:r>
              <a:rPr lang="en-GB" sz="1900" dirty="0"/>
              <a:t>: map the stakeholders you want to invite</a:t>
            </a:r>
          </a:p>
          <a:p>
            <a:pPr lvl="1">
              <a:lnSpc>
                <a:spcPct val="120000"/>
              </a:lnSpc>
              <a:spcBef>
                <a:spcPts val="0"/>
              </a:spcBef>
            </a:pPr>
            <a:r>
              <a:rPr lang="en-GB" sz="1900" b="1" dirty="0"/>
              <a:t>Results</a:t>
            </a:r>
            <a:r>
              <a:rPr lang="en-GB" sz="1900" dirty="0"/>
              <a:t>: define what you want to get out of the event </a:t>
            </a:r>
          </a:p>
          <a:p>
            <a:pPr lvl="1">
              <a:lnSpc>
                <a:spcPct val="120000"/>
              </a:lnSpc>
              <a:spcBef>
                <a:spcPts val="0"/>
              </a:spcBef>
            </a:pPr>
            <a:r>
              <a:rPr lang="en-GB" sz="1900" b="1" dirty="0"/>
              <a:t>Ethical, legal and social issues</a:t>
            </a:r>
            <a:r>
              <a:rPr lang="en-GB" sz="1900" dirty="0"/>
              <a:t>:  define what issues you want to address</a:t>
            </a:r>
          </a:p>
          <a:p>
            <a:pPr lvl="1">
              <a:lnSpc>
                <a:spcPct val="120000"/>
              </a:lnSpc>
              <a:spcBef>
                <a:spcPts val="0"/>
              </a:spcBef>
            </a:pPr>
            <a:r>
              <a:rPr lang="en-GB" sz="1900" b="1" dirty="0"/>
              <a:t>Milestones</a:t>
            </a:r>
            <a:r>
              <a:rPr lang="en-GB" sz="1900" dirty="0"/>
              <a:t>: what are the due dates to accomplish major tasks?</a:t>
            </a:r>
          </a:p>
          <a:p>
            <a:pPr lvl="1">
              <a:lnSpc>
                <a:spcPct val="120000"/>
              </a:lnSpc>
              <a:spcBef>
                <a:spcPts val="0"/>
              </a:spcBef>
            </a:pPr>
            <a:r>
              <a:rPr lang="en-GB" sz="1900" b="1" dirty="0"/>
              <a:t>Critical success factors</a:t>
            </a:r>
            <a:r>
              <a:rPr lang="en-GB" sz="1900" dirty="0"/>
              <a:t>: what specific dynamics of stakeholder sectors should you be aware of?</a:t>
            </a:r>
          </a:p>
          <a:p>
            <a:pPr lvl="1">
              <a:lnSpc>
                <a:spcPct val="120000"/>
              </a:lnSpc>
              <a:spcBef>
                <a:spcPts val="0"/>
              </a:spcBef>
            </a:pPr>
            <a:r>
              <a:rPr lang="en-GB" sz="1900" b="1" dirty="0"/>
              <a:t>Risks and contingencies</a:t>
            </a:r>
            <a:r>
              <a:rPr lang="en-GB" sz="1900" dirty="0"/>
              <a:t>: what circumstances could stand in the way of the successful completion of the event? What are possible risk-mitigation measures?</a:t>
            </a:r>
          </a:p>
          <a:p>
            <a:pPr marL="0" indent="0">
              <a:lnSpc>
                <a:spcPct val="160000"/>
              </a:lnSpc>
              <a:buNone/>
            </a:pPr>
            <a:r>
              <a:rPr lang="en-GB" sz="3000" dirty="0"/>
              <a:t>Design your </a:t>
            </a:r>
            <a:r>
              <a:rPr lang="en-GB" sz="3000" i="1" dirty="0">
                <a:hlinkClick r:id="rId3"/>
              </a:rPr>
              <a:t>practical canvas</a:t>
            </a:r>
            <a:endParaRPr lang="en-GB" sz="3000" i="1" dirty="0"/>
          </a:p>
          <a:p>
            <a:pPr lvl="1"/>
            <a:r>
              <a:rPr lang="en-GB" sz="1900" b="1" dirty="0"/>
              <a:t>Team: </a:t>
            </a:r>
            <a:r>
              <a:rPr lang="en-GB" sz="1900" dirty="0"/>
              <a:t>build and organising team </a:t>
            </a:r>
          </a:p>
          <a:p>
            <a:pPr lvl="1"/>
            <a:r>
              <a:rPr lang="en-GB" sz="1900" b="1" dirty="0"/>
              <a:t>Resources</a:t>
            </a:r>
            <a:r>
              <a:rPr lang="en-GB" sz="1900" dirty="0"/>
              <a:t>: think about financial, political and social resources</a:t>
            </a:r>
          </a:p>
          <a:p>
            <a:pPr lvl="1"/>
            <a:r>
              <a:rPr lang="en-GB" sz="1900" b="1" dirty="0"/>
              <a:t>Venue</a:t>
            </a:r>
            <a:r>
              <a:rPr lang="en-GB" sz="1900" dirty="0"/>
              <a:t>: find the right place for your event</a:t>
            </a:r>
          </a:p>
          <a:p>
            <a:pPr lvl="1"/>
            <a:r>
              <a:rPr lang="en-GB" sz="1900" b="1" dirty="0"/>
              <a:t>Tools for co-creation</a:t>
            </a:r>
            <a:r>
              <a:rPr lang="en-GB" sz="1900" dirty="0"/>
              <a:t>: prepare tools and material</a:t>
            </a:r>
          </a:p>
          <a:p>
            <a:pPr lvl="1"/>
            <a:r>
              <a:rPr lang="en-GB" sz="1900" b="1" dirty="0"/>
              <a:t>Time schedule</a:t>
            </a:r>
            <a:r>
              <a:rPr lang="en-GB" sz="1900" dirty="0"/>
              <a:t>: start a planning from start to finish</a:t>
            </a:r>
          </a:p>
        </p:txBody>
      </p:sp>
      <p:pic>
        <p:nvPicPr>
          <p:cNvPr id="4" name="Picture 3">
            <a:extLst>
              <a:ext uri="{FF2B5EF4-FFF2-40B4-BE49-F238E27FC236}">
                <a16:creationId xmlns:a16="http://schemas.microsoft.com/office/drawing/2014/main" id="{7B6C6906-7694-4163-8253-2D65DAD80441}"/>
              </a:ext>
            </a:extLst>
          </p:cNvPr>
          <p:cNvPicPr>
            <a:picLocks noChangeAspect="1"/>
          </p:cNvPicPr>
          <p:nvPr/>
        </p:nvPicPr>
        <p:blipFill>
          <a:blip r:embed="rId4"/>
          <a:stretch>
            <a:fillRect/>
          </a:stretch>
        </p:blipFill>
        <p:spPr>
          <a:xfrm>
            <a:off x="10868695" y="447513"/>
            <a:ext cx="970209" cy="1160786"/>
          </a:xfrm>
          <a:prstGeom prst="rect">
            <a:avLst/>
          </a:prstGeom>
        </p:spPr>
      </p:pic>
    </p:spTree>
    <p:extLst>
      <p:ext uri="{BB962C8B-B14F-4D97-AF65-F5344CB8AC3E}">
        <p14:creationId xmlns:p14="http://schemas.microsoft.com/office/powerpoint/2010/main" val="2388820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D616BF4-F6A6-9C4B-9F4E-F49FFE9BB91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CEBD00"/>
                </a:solidFill>
              </a:rPr>
              <a:t>Organise your co-creation event</a:t>
            </a:r>
            <a:endParaRPr lang="LID4096" b="1" dirty="0">
              <a:solidFill>
                <a:srgbClr val="CEBD00"/>
              </a:solidFill>
            </a:endParaRPr>
          </a:p>
        </p:txBody>
      </p:sp>
      <p:pic>
        <p:nvPicPr>
          <p:cNvPr id="4" name="Picture 3">
            <a:extLst>
              <a:ext uri="{FF2B5EF4-FFF2-40B4-BE49-F238E27FC236}">
                <a16:creationId xmlns:a16="http://schemas.microsoft.com/office/drawing/2014/main" id="{84821142-6C9D-A946-84E2-45EC8D51B882}"/>
              </a:ext>
            </a:extLst>
          </p:cNvPr>
          <p:cNvPicPr>
            <a:picLocks noChangeAspect="1"/>
          </p:cNvPicPr>
          <p:nvPr/>
        </p:nvPicPr>
        <p:blipFill>
          <a:blip r:embed="rId2"/>
          <a:stretch>
            <a:fillRect/>
          </a:stretch>
        </p:blipFill>
        <p:spPr>
          <a:xfrm>
            <a:off x="10741468" y="436261"/>
            <a:ext cx="1224664" cy="1183289"/>
          </a:xfrm>
          <a:prstGeom prst="rect">
            <a:avLst/>
          </a:prstGeom>
        </p:spPr>
      </p:pic>
      <p:pic>
        <p:nvPicPr>
          <p:cNvPr id="6" name="Afbeelding 5" descr="Afbeelding met tafel, persoon, binnen, zitten&#10;&#10;Automatisch gegenereerde beschrijving">
            <a:extLst>
              <a:ext uri="{FF2B5EF4-FFF2-40B4-BE49-F238E27FC236}">
                <a16:creationId xmlns:a16="http://schemas.microsoft.com/office/drawing/2014/main" id="{F94B6CB7-57F3-9D46-9C5A-9D9ED4FFB1EA}"/>
              </a:ext>
            </a:extLst>
          </p:cNvPr>
          <p:cNvPicPr>
            <a:picLocks noChangeAspect="1"/>
          </p:cNvPicPr>
          <p:nvPr/>
        </p:nvPicPr>
        <p:blipFill rotWithShape="1">
          <a:blip r:embed="rId3">
            <a:extLst>
              <a:ext uri="{28A0092B-C50C-407E-A947-70E740481C1C}">
                <a14:useLocalDpi xmlns:a14="http://schemas.microsoft.com/office/drawing/2010/main" val="0"/>
              </a:ext>
            </a:extLst>
          </a:blip>
          <a:srcRect l="6967" t="8713" r="6967" b="46563"/>
          <a:stretch/>
        </p:blipFill>
        <p:spPr>
          <a:xfrm>
            <a:off x="0" y="2106343"/>
            <a:ext cx="12192000" cy="4751657"/>
          </a:xfrm>
          <a:prstGeom prst="rect">
            <a:avLst/>
          </a:prstGeom>
        </p:spPr>
      </p:pic>
    </p:spTree>
    <p:extLst>
      <p:ext uri="{BB962C8B-B14F-4D97-AF65-F5344CB8AC3E}">
        <p14:creationId xmlns:p14="http://schemas.microsoft.com/office/powerpoint/2010/main" val="323425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7">
            <a:extLst>
              <a:ext uri="{FF2B5EF4-FFF2-40B4-BE49-F238E27FC236}">
                <a16:creationId xmlns:a16="http://schemas.microsoft.com/office/drawing/2014/main" id="{34BC5DAF-BB18-447F-9258-045A2A36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783"/>
            <a:ext cx="12258602" cy="7325262"/>
          </a:xfrm>
          <a:prstGeom prst="rect">
            <a:avLst/>
          </a:prstGeom>
        </p:spPr>
      </p:pic>
      <p:sp>
        <p:nvSpPr>
          <p:cNvPr id="2" name="Title 1">
            <a:extLst>
              <a:ext uri="{FF2B5EF4-FFF2-40B4-BE49-F238E27FC236}">
                <a16:creationId xmlns:a16="http://schemas.microsoft.com/office/drawing/2014/main" id="{F7559E3C-B755-4BC8-97F0-FC1D2CEFB961}"/>
              </a:ext>
            </a:extLst>
          </p:cNvPr>
          <p:cNvSpPr>
            <a:spLocks noGrp="1"/>
          </p:cNvSpPr>
          <p:nvPr>
            <p:ph type="title"/>
          </p:nvPr>
        </p:nvSpPr>
        <p:spPr/>
        <p:txBody>
          <a:bodyPr/>
          <a:lstStyle/>
          <a:p>
            <a:r>
              <a:rPr lang="en-GB" b="1" dirty="0">
                <a:solidFill>
                  <a:srgbClr val="CEBD00"/>
                </a:solidFill>
              </a:rPr>
              <a:t>Organise your co-creation event</a:t>
            </a:r>
            <a:endParaRPr lang="LID4096" b="1" dirty="0">
              <a:solidFill>
                <a:srgbClr val="CEBD00"/>
              </a:solidFill>
            </a:endParaRPr>
          </a:p>
        </p:txBody>
      </p:sp>
      <p:sp>
        <p:nvSpPr>
          <p:cNvPr id="3" name="Content Placeholder 2">
            <a:extLst>
              <a:ext uri="{FF2B5EF4-FFF2-40B4-BE49-F238E27FC236}">
                <a16:creationId xmlns:a16="http://schemas.microsoft.com/office/drawing/2014/main" id="{F2178C70-5490-4B29-AA4D-B212160AD562}"/>
              </a:ext>
            </a:extLst>
          </p:cNvPr>
          <p:cNvSpPr>
            <a:spLocks noGrp="1"/>
          </p:cNvSpPr>
          <p:nvPr>
            <p:ph idx="1"/>
          </p:nvPr>
        </p:nvSpPr>
        <p:spPr/>
        <p:txBody>
          <a:bodyPr>
            <a:normAutofit/>
          </a:bodyPr>
          <a:lstStyle/>
          <a:p>
            <a:pPr marL="0" indent="0">
              <a:buNone/>
            </a:pPr>
            <a:r>
              <a:rPr lang="en-GB" dirty="0"/>
              <a:t>Get familiar with the co-creation steps</a:t>
            </a:r>
          </a:p>
          <a:p>
            <a:pPr lvl="1"/>
            <a:r>
              <a:rPr lang="en-GB" sz="1800" b="1" dirty="0"/>
              <a:t>Exploration</a:t>
            </a:r>
            <a:r>
              <a:rPr lang="en-GB" sz="1800" dirty="0"/>
              <a:t>: Participants get to know each other and share their wishes, needs and values. The key is to together understand the problem and open up and empathize with the problem</a:t>
            </a:r>
          </a:p>
          <a:p>
            <a:pPr lvl="1"/>
            <a:r>
              <a:rPr lang="en-GB" sz="1800" b="1" dirty="0"/>
              <a:t>Ideation</a:t>
            </a:r>
            <a:r>
              <a:rPr lang="en-GB" sz="1800" dirty="0"/>
              <a:t>: Imagine and co-create responses to these wishes, needs and values, building on the varied expertise around the table.</a:t>
            </a:r>
          </a:p>
          <a:p>
            <a:pPr lvl="1"/>
            <a:r>
              <a:rPr lang="en-GB" sz="1800" b="1" dirty="0"/>
              <a:t>Prototyping</a:t>
            </a:r>
            <a:r>
              <a:rPr lang="en-GB" sz="1800" dirty="0"/>
              <a:t>: Generate an action plan that visualizes in discrete steps how the wishes, needs and values will be integrated in product suggestions</a:t>
            </a:r>
          </a:p>
          <a:p>
            <a:pPr lvl="1"/>
            <a:r>
              <a:rPr lang="en-GB" sz="1800" b="1" dirty="0"/>
              <a:t>Reflection</a:t>
            </a:r>
            <a:r>
              <a:rPr lang="en-GB" sz="1800" dirty="0"/>
              <a:t>: Consider broader reflective questions about the feasibility of the action plan and the overall outcomes.</a:t>
            </a:r>
          </a:p>
          <a:p>
            <a:pPr lvl="1"/>
            <a:endParaRPr lang="en-GB" sz="1800" dirty="0"/>
          </a:p>
          <a:p>
            <a:pPr marL="0" indent="0">
              <a:buNone/>
            </a:pPr>
            <a:r>
              <a:rPr lang="en-GB" dirty="0"/>
              <a:t>Select and prepare </a:t>
            </a:r>
            <a:r>
              <a:rPr lang="en-GB" dirty="0">
                <a:hlinkClick r:id="rId3"/>
              </a:rPr>
              <a:t>tools</a:t>
            </a:r>
            <a:r>
              <a:rPr lang="en-GB" dirty="0"/>
              <a:t> to support these steps</a:t>
            </a:r>
          </a:p>
        </p:txBody>
      </p:sp>
      <p:pic>
        <p:nvPicPr>
          <p:cNvPr id="4" name="Picture 3">
            <a:extLst>
              <a:ext uri="{FF2B5EF4-FFF2-40B4-BE49-F238E27FC236}">
                <a16:creationId xmlns:a16="http://schemas.microsoft.com/office/drawing/2014/main" id="{6CC36AA2-27CE-44F5-ACBF-9F4FBAF3F99E}"/>
              </a:ext>
            </a:extLst>
          </p:cNvPr>
          <p:cNvPicPr>
            <a:picLocks noChangeAspect="1"/>
          </p:cNvPicPr>
          <p:nvPr/>
        </p:nvPicPr>
        <p:blipFill>
          <a:blip r:embed="rId4"/>
          <a:stretch>
            <a:fillRect/>
          </a:stretch>
        </p:blipFill>
        <p:spPr>
          <a:xfrm>
            <a:off x="10741468" y="436261"/>
            <a:ext cx="1224664" cy="1183289"/>
          </a:xfrm>
          <a:prstGeom prst="rect">
            <a:avLst/>
          </a:prstGeom>
        </p:spPr>
      </p:pic>
      <p:sp>
        <p:nvSpPr>
          <p:cNvPr id="5" name="Tekstvak 4">
            <a:extLst>
              <a:ext uri="{FF2B5EF4-FFF2-40B4-BE49-F238E27FC236}">
                <a16:creationId xmlns:a16="http://schemas.microsoft.com/office/drawing/2014/main" id="{DE4B4DF3-41D5-3F4F-B59E-708B9A44C195}"/>
              </a:ext>
            </a:extLst>
          </p:cNvPr>
          <p:cNvSpPr txBox="1"/>
          <p:nvPr/>
        </p:nvSpPr>
        <p:spPr>
          <a:xfrm>
            <a:off x="983974" y="5625548"/>
            <a:ext cx="10495722" cy="1018869"/>
          </a:xfrm>
          <a:prstGeom prst="rect">
            <a:avLst/>
          </a:prstGeom>
          <a:noFill/>
        </p:spPr>
        <p:txBody>
          <a:bodyPr wrap="square" rtlCol="0">
            <a:spAutoFit/>
          </a:bodyPr>
          <a:lstStyle/>
          <a:p>
            <a:pPr lvl="1"/>
            <a:r>
              <a:rPr lang="en-GB" dirty="0" err="1"/>
              <a:t>GoNano</a:t>
            </a:r>
            <a:r>
              <a:rPr lang="en-GB" dirty="0"/>
              <a:t> insights: co-creation sessions with citizens and stakeholders. Watch these </a:t>
            </a:r>
            <a:r>
              <a:rPr lang="en-GB" dirty="0">
                <a:hlinkClick r:id="rId5"/>
              </a:rPr>
              <a:t>video clips </a:t>
            </a:r>
            <a:r>
              <a:rPr lang="en-GB" dirty="0"/>
              <a:t>from </a:t>
            </a:r>
            <a:r>
              <a:rPr lang="en-GB" dirty="0" err="1"/>
              <a:t>GoNano</a:t>
            </a:r>
            <a:r>
              <a:rPr lang="en-GB" dirty="0"/>
              <a:t> experiences. What would you do differently?</a:t>
            </a:r>
          </a:p>
          <a:p>
            <a:pPr>
              <a:lnSpc>
                <a:spcPct val="150000"/>
              </a:lnSpc>
            </a:pPr>
            <a:r>
              <a:rPr lang="en-GB" dirty="0"/>
              <a:t> </a:t>
            </a:r>
            <a:endParaRPr lang="nl-NL" dirty="0"/>
          </a:p>
        </p:txBody>
      </p:sp>
      <p:pic>
        <p:nvPicPr>
          <p:cNvPr id="7" name="Picture 13">
            <a:extLst>
              <a:ext uri="{FF2B5EF4-FFF2-40B4-BE49-F238E27FC236}">
                <a16:creationId xmlns:a16="http://schemas.microsoft.com/office/drawing/2014/main" id="{171B1876-F9D2-2B4B-9702-105FB2AC7840}"/>
              </a:ext>
            </a:extLst>
          </p:cNvPr>
          <p:cNvPicPr>
            <a:picLocks noChangeAspect="1"/>
          </p:cNvPicPr>
          <p:nvPr/>
        </p:nvPicPr>
        <p:blipFill rotWithShape="1">
          <a:blip r:embed="rId6"/>
          <a:srcRect l="52802" r="33236" b="21416"/>
          <a:stretch/>
        </p:blipFill>
        <p:spPr>
          <a:xfrm>
            <a:off x="907774" y="5696686"/>
            <a:ext cx="508000" cy="501506"/>
          </a:xfrm>
          <a:prstGeom prst="rect">
            <a:avLst/>
          </a:prstGeom>
        </p:spPr>
      </p:pic>
    </p:spTree>
    <p:extLst>
      <p:ext uri="{BB962C8B-B14F-4D97-AF65-F5344CB8AC3E}">
        <p14:creationId xmlns:p14="http://schemas.microsoft.com/office/powerpoint/2010/main" val="137776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FCC724-39C0-534B-9E85-3B30770C875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CEBD00"/>
                </a:solidFill>
              </a:rPr>
              <a:t>Evaluate and reflect on the process </a:t>
            </a:r>
            <a:endParaRPr lang="LID4096" b="1" dirty="0">
              <a:solidFill>
                <a:srgbClr val="CEBD00"/>
              </a:solidFill>
            </a:endParaRPr>
          </a:p>
        </p:txBody>
      </p:sp>
      <p:pic>
        <p:nvPicPr>
          <p:cNvPr id="5" name="Picture 3">
            <a:extLst>
              <a:ext uri="{FF2B5EF4-FFF2-40B4-BE49-F238E27FC236}">
                <a16:creationId xmlns:a16="http://schemas.microsoft.com/office/drawing/2014/main" id="{0C425D76-9DA6-C940-A7BB-02A1D4F9D7E0}"/>
              </a:ext>
            </a:extLst>
          </p:cNvPr>
          <p:cNvPicPr>
            <a:picLocks noChangeAspect="1"/>
          </p:cNvPicPr>
          <p:nvPr/>
        </p:nvPicPr>
        <p:blipFill>
          <a:blip r:embed="rId2"/>
          <a:stretch>
            <a:fillRect/>
          </a:stretch>
        </p:blipFill>
        <p:spPr>
          <a:xfrm>
            <a:off x="10795910" y="527295"/>
            <a:ext cx="1115779" cy="1052021"/>
          </a:xfrm>
          <a:prstGeom prst="rect">
            <a:avLst/>
          </a:prstGeom>
        </p:spPr>
      </p:pic>
      <p:pic>
        <p:nvPicPr>
          <p:cNvPr id="9" name="Afbeelding 8" descr="Afbeelding met persoon, binnen, tafel, zitten&#10;&#10;Automatisch gegenereerde beschrijving">
            <a:extLst>
              <a:ext uri="{FF2B5EF4-FFF2-40B4-BE49-F238E27FC236}">
                <a16:creationId xmlns:a16="http://schemas.microsoft.com/office/drawing/2014/main" id="{69EBFEBA-986D-864F-9CBA-0C619A2E0987}"/>
              </a:ext>
            </a:extLst>
          </p:cNvPr>
          <p:cNvPicPr>
            <a:picLocks noChangeAspect="1"/>
          </p:cNvPicPr>
          <p:nvPr/>
        </p:nvPicPr>
        <p:blipFill rotWithShape="1">
          <a:blip r:embed="rId3">
            <a:extLst>
              <a:ext uri="{28A0092B-C50C-407E-A947-70E740481C1C}">
                <a14:useLocalDpi xmlns:a14="http://schemas.microsoft.com/office/drawing/2010/main" val="0"/>
              </a:ext>
            </a:extLst>
          </a:blip>
          <a:srcRect l="131" t="19006" r="-131" b="19006"/>
          <a:stretch/>
        </p:blipFill>
        <p:spPr>
          <a:xfrm>
            <a:off x="0" y="1846315"/>
            <a:ext cx="12207938" cy="5011685"/>
          </a:xfrm>
          <a:prstGeom prst="rect">
            <a:avLst/>
          </a:prstGeom>
        </p:spPr>
      </p:pic>
    </p:spTree>
    <p:extLst>
      <p:ext uri="{BB962C8B-B14F-4D97-AF65-F5344CB8AC3E}">
        <p14:creationId xmlns:p14="http://schemas.microsoft.com/office/powerpoint/2010/main" val="788978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7">
            <a:extLst>
              <a:ext uri="{FF2B5EF4-FFF2-40B4-BE49-F238E27FC236}">
                <a16:creationId xmlns:a16="http://schemas.microsoft.com/office/drawing/2014/main" id="{C202061F-B599-4600-AC46-65203B950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783"/>
            <a:ext cx="12258602" cy="7325262"/>
          </a:xfrm>
          <a:prstGeom prst="rect">
            <a:avLst/>
          </a:prstGeom>
        </p:spPr>
      </p:pic>
      <p:sp>
        <p:nvSpPr>
          <p:cNvPr id="2" name="Title 1">
            <a:extLst>
              <a:ext uri="{FF2B5EF4-FFF2-40B4-BE49-F238E27FC236}">
                <a16:creationId xmlns:a16="http://schemas.microsoft.com/office/drawing/2014/main" id="{6D3EDA31-BF83-4EEE-AA3D-BE36330C2220}"/>
              </a:ext>
            </a:extLst>
          </p:cNvPr>
          <p:cNvSpPr>
            <a:spLocks noGrp="1"/>
          </p:cNvSpPr>
          <p:nvPr>
            <p:ph type="title"/>
          </p:nvPr>
        </p:nvSpPr>
        <p:spPr/>
        <p:txBody>
          <a:bodyPr/>
          <a:lstStyle/>
          <a:p>
            <a:r>
              <a:rPr lang="en-GB" b="1" dirty="0">
                <a:solidFill>
                  <a:srgbClr val="CEBD00"/>
                </a:solidFill>
              </a:rPr>
              <a:t>Evaluate and reflect on the process </a:t>
            </a:r>
            <a:endParaRPr lang="LID4096" b="1" dirty="0">
              <a:solidFill>
                <a:srgbClr val="CEBD00"/>
              </a:solidFill>
            </a:endParaRPr>
          </a:p>
        </p:txBody>
      </p:sp>
      <p:sp>
        <p:nvSpPr>
          <p:cNvPr id="3" name="Content Placeholder 2">
            <a:extLst>
              <a:ext uri="{FF2B5EF4-FFF2-40B4-BE49-F238E27FC236}">
                <a16:creationId xmlns:a16="http://schemas.microsoft.com/office/drawing/2014/main" id="{A87E39E1-8214-44BF-8888-EB0E92660066}"/>
              </a:ext>
            </a:extLst>
          </p:cNvPr>
          <p:cNvSpPr>
            <a:spLocks noGrp="1"/>
          </p:cNvSpPr>
          <p:nvPr>
            <p:ph idx="1"/>
          </p:nvPr>
        </p:nvSpPr>
        <p:spPr>
          <a:xfrm>
            <a:off x="838200" y="1825624"/>
            <a:ext cx="10515600" cy="4755797"/>
          </a:xfrm>
        </p:spPr>
        <p:txBody>
          <a:bodyPr>
            <a:normAutofit/>
          </a:bodyPr>
          <a:lstStyle/>
          <a:p>
            <a:pPr marL="0" indent="0">
              <a:buNone/>
            </a:pPr>
            <a:r>
              <a:rPr lang="en-GB" dirty="0"/>
              <a:t>Prepare an evaluation moment for yourself</a:t>
            </a:r>
          </a:p>
          <a:p>
            <a:pPr lvl="1"/>
            <a:r>
              <a:rPr lang="en-GB" dirty="0"/>
              <a:t>Did you achieve your goal? Were you able to co-create solutions to the problems that you identified? Do the results match your initial assumptions? What went well? What could have been better? Analyse all successes and failures.</a:t>
            </a:r>
          </a:p>
          <a:p>
            <a:pPr lvl="2"/>
            <a:endParaRPr lang="en-GB" sz="1800" dirty="0"/>
          </a:p>
          <a:p>
            <a:pPr marL="0" indent="0">
              <a:buNone/>
            </a:pPr>
            <a:r>
              <a:rPr lang="en-GB" dirty="0"/>
              <a:t>Prepare an evaluation moment for your participants</a:t>
            </a:r>
          </a:p>
          <a:p>
            <a:pPr lvl="1"/>
            <a:r>
              <a:rPr lang="nl-NL" dirty="0" err="1"/>
              <a:t>Did</a:t>
            </a:r>
            <a:r>
              <a:rPr lang="nl-NL" dirty="0"/>
              <a:t> </a:t>
            </a:r>
            <a:r>
              <a:rPr lang="nl-NL" dirty="0" err="1"/>
              <a:t>their</a:t>
            </a:r>
            <a:r>
              <a:rPr lang="nl-NL" dirty="0"/>
              <a:t> </a:t>
            </a:r>
            <a:r>
              <a:rPr lang="nl-NL" dirty="0" err="1"/>
              <a:t>experiences</a:t>
            </a:r>
            <a:r>
              <a:rPr lang="nl-NL" dirty="0"/>
              <a:t> match </a:t>
            </a:r>
            <a:r>
              <a:rPr lang="nl-NL" dirty="0" err="1"/>
              <a:t>their</a:t>
            </a:r>
            <a:r>
              <a:rPr lang="nl-NL" dirty="0"/>
              <a:t> </a:t>
            </a:r>
            <a:r>
              <a:rPr lang="nl-NL" dirty="0" err="1"/>
              <a:t>expectations</a:t>
            </a:r>
            <a:r>
              <a:rPr lang="nl-NL" dirty="0"/>
              <a:t> (</a:t>
            </a:r>
            <a:r>
              <a:rPr lang="nl-NL" dirty="0" err="1"/>
              <a:t>process</a:t>
            </a:r>
            <a:r>
              <a:rPr lang="nl-NL" dirty="0"/>
              <a:t>, content)? </a:t>
            </a:r>
            <a:r>
              <a:rPr lang="nl-NL" dirty="0" err="1"/>
              <a:t>What</a:t>
            </a:r>
            <a:r>
              <a:rPr lang="nl-NL" dirty="0"/>
              <a:t> have </a:t>
            </a:r>
            <a:r>
              <a:rPr lang="nl-NL" dirty="0" err="1"/>
              <a:t>they</a:t>
            </a:r>
            <a:r>
              <a:rPr lang="nl-NL" dirty="0"/>
              <a:t> </a:t>
            </a:r>
            <a:r>
              <a:rPr lang="nl-NL" dirty="0" err="1"/>
              <a:t>learned</a:t>
            </a:r>
            <a:r>
              <a:rPr lang="nl-NL" dirty="0"/>
              <a:t>? Do </a:t>
            </a:r>
            <a:r>
              <a:rPr lang="nl-NL" dirty="0" err="1"/>
              <a:t>they</a:t>
            </a:r>
            <a:r>
              <a:rPr lang="nl-NL" dirty="0"/>
              <a:t> want </a:t>
            </a:r>
            <a:r>
              <a:rPr lang="nl-NL" dirty="0" err="1"/>
              <a:t>to</a:t>
            </a:r>
            <a:r>
              <a:rPr lang="nl-NL" dirty="0"/>
              <a:t> </a:t>
            </a:r>
            <a:r>
              <a:rPr lang="nl-NL" dirty="0" err="1"/>
              <a:t>stay</a:t>
            </a:r>
            <a:r>
              <a:rPr lang="nl-NL" dirty="0"/>
              <a:t> </a:t>
            </a:r>
            <a:r>
              <a:rPr lang="nl-NL" dirty="0" err="1"/>
              <a:t>informed</a:t>
            </a:r>
            <a:r>
              <a:rPr lang="nl-NL" dirty="0"/>
              <a:t>?</a:t>
            </a:r>
            <a:endParaRPr lang="en-GB" dirty="0"/>
          </a:p>
          <a:p>
            <a:endParaRPr lang="en-GB" sz="2000" dirty="0"/>
          </a:p>
          <a:p>
            <a:endParaRPr lang="en-GB" sz="2000" dirty="0"/>
          </a:p>
          <a:p>
            <a:pPr marL="457200" lvl="1" indent="0">
              <a:lnSpc>
                <a:spcPct val="150000"/>
              </a:lnSpc>
              <a:buNone/>
            </a:pPr>
            <a:r>
              <a:rPr lang="en-GB" sz="1800" dirty="0"/>
              <a:t>  </a:t>
            </a:r>
            <a:r>
              <a:rPr lang="en-GB" sz="1800" i="1" dirty="0" err="1"/>
              <a:t>GoNano</a:t>
            </a:r>
            <a:r>
              <a:rPr lang="en-GB" sz="1800" i="1" dirty="0"/>
              <a:t> used an online questionnaire and conducted follow-up interviews</a:t>
            </a:r>
          </a:p>
        </p:txBody>
      </p:sp>
      <p:pic>
        <p:nvPicPr>
          <p:cNvPr id="4" name="Picture 3">
            <a:extLst>
              <a:ext uri="{FF2B5EF4-FFF2-40B4-BE49-F238E27FC236}">
                <a16:creationId xmlns:a16="http://schemas.microsoft.com/office/drawing/2014/main" id="{623B09CA-F308-42DB-B27D-AC6355508C5C}"/>
              </a:ext>
            </a:extLst>
          </p:cNvPr>
          <p:cNvPicPr>
            <a:picLocks noChangeAspect="1"/>
          </p:cNvPicPr>
          <p:nvPr/>
        </p:nvPicPr>
        <p:blipFill>
          <a:blip r:embed="rId3"/>
          <a:stretch>
            <a:fillRect/>
          </a:stretch>
        </p:blipFill>
        <p:spPr>
          <a:xfrm>
            <a:off x="10795910" y="527295"/>
            <a:ext cx="1115779" cy="1052021"/>
          </a:xfrm>
          <a:prstGeom prst="rect">
            <a:avLst/>
          </a:prstGeom>
        </p:spPr>
      </p:pic>
      <p:pic>
        <p:nvPicPr>
          <p:cNvPr id="8" name="Picture 7">
            <a:extLst>
              <a:ext uri="{FF2B5EF4-FFF2-40B4-BE49-F238E27FC236}">
                <a16:creationId xmlns:a16="http://schemas.microsoft.com/office/drawing/2014/main" id="{99C8A79A-EC56-4A4C-BE3C-32F41C4987C9}"/>
              </a:ext>
            </a:extLst>
          </p:cNvPr>
          <p:cNvPicPr>
            <a:picLocks noChangeAspect="1"/>
          </p:cNvPicPr>
          <p:nvPr/>
        </p:nvPicPr>
        <p:blipFill rotWithShape="1">
          <a:blip r:embed="rId4"/>
          <a:srcRect l="2539" t="2894" r="83499" b="18522"/>
          <a:stretch/>
        </p:blipFill>
        <p:spPr>
          <a:xfrm>
            <a:off x="838200" y="6060191"/>
            <a:ext cx="508000" cy="501506"/>
          </a:xfrm>
          <a:prstGeom prst="rect">
            <a:avLst/>
          </a:prstGeom>
        </p:spPr>
      </p:pic>
    </p:spTree>
    <p:extLst>
      <p:ext uri="{BB962C8B-B14F-4D97-AF65-F5344CB8AC3E}">
        <p14:creationId xmlns:p14="http://schemas.microsoft.com/office/powerpoint/2010/main" val="419775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rook, buiten, lucht, wolken&#10;&#10;Automatisch gegenereerde beschrijving">
            <a:extLst>
              <a:ext uri="{FF2B5EF4-FFF2-40B4-BE49-F238E27FC236}">
                <a16:creationId xmlns:a16="http://schemas.microsoft.com/office/drawing/2014/main" id="{1ADEF04C-9A49-B74E-8030-0528E2257AAC}"/>
              </a:ext>
            </a:extLst>
          </p:cNvPr>
          <p:cNvPicPr>
            <a:picLocks noChangeAspect="1"/>
          </p:cNvPicPr>
          <p:nvPr/>
        </p:nvPicPr>
        <p:blipFill rotWithShape="1">
          <a:blip r:embed="rId2">
            <a:extLst>
              <a:ext uri="{28A0092B-C50C-407E-A947-70E740481C1C}">
                <a14:useLocalDpi xmlns:a14="http://schemas.microsoft.com/office/drawing/2010/main" val="0"/>
              </a:ext>
            </a:extLst>
          </a:blip>
          <a:srcRect l="9690" t="19568" b="23916"/>
          <a:stretch/>
        </p:blipFill>
        <p:spPr>
          <a:xfrm>
            <a:off x="-1" y="1771513"/>
            <a:ext cx="12192001" cy="5086487"/>
          </a:xfrm>
          <a:prstGeom prst="rect">
            <a:avLst/>
          </a:prstGeom>
        </p:spPr>
      </p:pic>
      <p:sp>
        <p:nvSpPr>
          <p:cNvPr id="3" name="Title 1">
            <a:extLst>
              <a:ext uri="{FF2B5EF4-FFF2-40B4-BE49-F238E27FC236}">
                <a16:creationId xmlns:a16="http://schemas.microsoft.com/office/drawing/2014/main" id="{190B588C-22D7-1F4A-82B0-29E7D9209E4F}"/>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CEBD00"/>
                </a:solidFill>
              </a:rPr>
              <a:t>Share the results </a:t>
            </a:r>
            <a:endParaRPr lang="LID4096" b="1" dirty="0">
              <a:solidFill>
                <a:srgbClr val="CEBD00"/>
              </a:solidFill>
            </a:endParaRPr>
          </a:p>
        </p:txBody>
      </p:sp>
      <p:pic>
        <p:nvPicPr>
          <p:cNvPr id="4" name="Content Placeholder 3">
            <a:extLst>
              <a:ext uri="{FF2B5EF4-FFF2-40B4-BE49-F238E27FC236}">
                <a16:creationId xmlns:a16="http://schemas.microsoft.com/office/drawing/2014/main" id="{2B1D198F-1239-2A4D-A292-6FACCA522907}"/>
              </a:ext>
            </a:extLst>
          </p:cNvPr>
          <p:cNvPicPr>
            <a:picLocks noChangeAspect="1"/>
          </p:cNvPicPr>
          <p:nvPr/>
        </p:nvPicPr>
        <p:blipFill>
          <a:blip r:embed="rId3"/>
          <a:stretch>
            <a:fillRect/>
          </a:stretch>
        </p:blipFill>
        <p:spPr>
          <a:xfrm>
            <a:off x="10771844" y="445950"/>
            <a:ext cx="1163912" cy="1163912"/>
          </a:xfrm>
          <a:prstGeom prst="rect">
            <a:avLst/>
          </a:prstGeom>
        </p:spPr>
      </p:pic>
    </p:spTree>
    <p:extLst>
      <p:ext uri="{BB962C8B-B14F-4D97-AF65-F5344CB8AC3E}">
        <p14:creationId xmlns:p14="http://schemas.microsoft.com/office/powerpoint/2010/main" val="76079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7">
            <a:extLst>
              <a:ext uri="{FF2B5EF4-FFF2-40B4-BE49-F238E27FC236}">
                <a16:creationId xmlns:a16="http://schemas.microsoft.com/office/drawing/2014/main" id="{7ED65BD1-5DE5-4F16-92FB-B888DAEB0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783"/>
            <a:ext cx="12258602" cy="7325262"/>
          </a:xfrm>
          <a:prstGeom prst="rect">
            <a:avLst/>
          </a:prstGeom>
        </p:spPr>
      </p:pic>
      <p:sp>
        <p:nvSpPr>
          <p:cNvPr id="2" name="Title 1">
            <a:extLst>
              <a:ext uri="{FF2B5EF4-FFF2-40B4-BE49-F238E27FC236}">
                <a16:creationId xmlns:a16="http://schemas.microsoft.com/office/drawing/2014/main" id="{5CB0DCE0-BBFA-437F-9865-230F8043D800}"/>
              </a:ext>
            </a:extLst>
          </p:cNvPr>
          <p:cNvSpPr>
            <a:spLocks noGrp="1"/>
          </p:cNvSpPr>
          <p:nvPr>
            <p:ph type="title"/>
          </p:nvPr>
        </p:nvSpPr>
        <p:spPr/>
        <p:txBody>
          <a:bodyPr/>
          <a:lstStyle/>
          <a:p>
            <a:r>
              <a:rPr lang="en-GB" b="1" dirty="0">
                <a:solidFill>
                  <a:srgbClr val="CEBD00"/>
                </a:solidFill>
              </a:rPr>
              <a:t>Share the results </a:t>
            </a:r>
            <a:endParaRPr lang="LID4096" b="1" dirty="0">
              <a:solidFill>
                <a:srgbClr val="CEBD00"/>
              </a:solidFill>
            </a:endParaRPr>
          </a:p>
        </p:txBody>
      </p:sp>
      <p:pic>
        <p:nvPicPr>
          <p:cNvPr id="4" name="Content Placeholder 3">
            <a:extLst>
              <a:ext uri="{FF2B5EF4-FFF2-40B4-BE49-F238E27FC236}">
                <a16:creationId xmlns:a16="http://schemas.microsoft.com/office/drawing/2014/main" id="{CC178E63-749A-44D5-8180-BDF6D2095946}"/>
              </a:ext>
            </a:extLst>
          </p:cNvPr>
          <p:cNvPicPr>
            <a:picLocks noGrp="1" noChangeAspect="1"/>
          </p:cNvPicPr>
          <p:nvPr>
            <p:ph idx="1"/>
          </p:nvPr>
        </p:nvPicPr>
        <p:blipFill>
          <a:blip r:embed="rId3"/>
          <a:stretch>
            <a:fillRect/>
          </a:stretch>
        </p:blipFill>
        <p:spPr>
          <a:xfrm>
            <a:off x="10771844" y="445950"/>
            <a:ext cx="1163912" cy="1163912"/>
          </a:xfrm>
          <a:prstGeom prst="rect">
            <a:avLst/>
          </a:prstGeom>
        </p:spPr>
      </p:pic>
      <p:sp>
        <p:nvSpPr>
          <p:cNvPr id="5" name="Content Placeholder 2">
            <a:extLst>
              <a:ext uri="{FF2B5EF4-FFF2-40B4-BE49-F238E27FC236}">
                <a16:creationId xmlns:a16="http://schemas.microsoft.com/office/drawing/2014/main" id="{81462793-E2C4-4CBF-A7D7-277B0B1E4258}"/>
              </a:ext>
            </a:extLst>
          </p:cNvPr>
          <p:cNvSpPr txBox="1">
            <a:spLocks/>
          </p:cNvSpPr>
          <p:nvPr/>
        </p:nvSpPr>
        <p:spPr>
          <a:xfrm>
            <a:off x="838200" y="1825625"/>
            <a:ext cx="10515600" cy="4793290"/>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5900" dirty="0"/>
              <a:t>Make a communication, dissemination and exploitation plan</a:t>
            </a:r>
          </a:p>
          <a:p>
            <a:pPr lvl="1">
              <a:lnSpc>
                <a:spcPct val="120000"/>
              </a:lnSpc>
            </a:pPr>
            <a:r>
              <a:rPr lang="en-GB" sz="5100" dirty="0"/>
              <a:t>It is essential to keep your collaborators engaged, to invite others to join the co-creation process and to share the process and its outcomes with wider audiences.</a:t>
            </a:r>
          </a:p>
          <a:p>
            <a:pPr lvl="1">
              <a:lnSpc>
                <a:spcPct val="120000"/>
              </a:lnSpc>
            </a:pPr>
            <a:r>
              <a:rPr lang="en-GB" sz="5100" dirty="0"/>
              <a:t>Think about the target groups you’re trying to reach, through which channels you can reach them and how you can interest them in the project and its results.</a:t>
            </a:r>
          </a:p>
          <a:p>
            <a:pPr lvl="1">
              <a:lnSpc>
                <a:spcPct val="120000"/>
              </a:lnSpc>
            </a:pPr>
            <a:r>
              <a:rPr lang="en-GB" sz="5100" dirty="0"/>
              <a:t>Use </a:t>
            </a:r>
            <a:r>
              <a:rPr lang="en-GB" sz="5100" dirty="0" err="1"/>
              <a:t>differechnt</a:t>
            </a:r>
            <a:r>
              <a:rPr lang="en-GB" sz="5100" dirty="0"/>
              <a:t> </a:t>
            </a:r>
            <a:r>
              <a:rPr lang="en-GB" sz="5100" dirty="0" err="1"/>
              <a:t>annels</a:t>
            </a:r>
            <a:r>
              <a:rPr lang="en-GB" sz="5100" dirty="0"/>
              <a:t> to share your results; websites, social media or newsletters, but also face-to-face meetings at conferences and networking events. </a:t>
            </a:r>
          </a:p>
          <a:p>
            <a:pPr lvl="1">
              <a:lnSpc>
                <a:spcPct val="120000"/>
              </a:lnSpc>
            </a:pPr>
            <a:r>
              <a:rPr lang="en-GB" sz="5100" dirty="0"/>
              <a:t>Collect images, quotes and insights in each co-creation phase and share and communicate results continuously throughout the process. </a:t>
            </a:r>
          </a:p>
          <a:p>
            <a:pPr lvl="1">
              <a:lnSpc>
                <a:spcPct val="120000"/>
              </a:lnSpc>
            </a:pPr>
            <a:endParaRPr lang="en-GB" sz="4500" dirty="0"/>
          </a:p>
          <a:p>
            <a:pPr marL="457200" lvl="1" indent="0">
              <a:lnSpc>
                <a:spcPct val="120000"/>
              </a:lnSpc>
              <a:buNone/>
            </a:pPr>
            <a:r>
              <a:rPr lang="en-GB" sz="4100" dirty="0"/>
              <a:t>When sharing your results always comply with the General Data Protection Regulation (GDPR): make sure that you have the permission of all participants to use their personal information (names, photos, affiliation, etc.). </a:t>
            </a:r>
          </a:p>
          <a:p>
            <a:pPr marL="457200" lvl="1" indent="0">
              <a:lnSpc>
                <a:spcPct val="120000"/>
              </a:lnSpc>
              <a:buNone/>
            </a:pPr>
            <a:endParaRPr lang="en-GB" sz="4100" dirty="0"/>
          </a:p>
          <a:p>
            <a:pPr marL="457200" lvl="1" indent="0">
              <a:lnSpc>
                <a:spcPct val="120000"/>
              </a:lnSpc>
              <a:buNone/>
            </a:pPr>
            <a:r>
              <a:rPr lang="en-GB" sz="4100" dirty="0"/>
              <a:t>Use hashtags (#co-creation, #RRI), tag others and add visual content to increase your visibility on social media. </a:t>
            </a:r>
          </a:p>
        </p:txBody>
      </p:sp>
      <p:pic>
        <p:nvPicPr>
          <p:cNvPr id="7" name="Picture 6">
            <a:extLst>
              <a:ext uri="{FF2B5EF4-FFF2-40B4-BE49-F238E27FC236}">
                <a16:creationId xmlns:a16="http://schemas.microsoft.com/office/drawing/2014/main" id="{04FE7CCD-4A1E-46A4-80E9-20A66D00D766}"/>
              </a:ext>
            </a:extLst>
          </p:cNvPr>
          <p:cNvPicPr>
            <a:picLocks noChangeAspect="1"/>
          </p:cNvPicPr>
          <p:nvPr/>
        </p:nvPicPr>
        <p:blipFill rotWithShape="1">
          <a:blip r:embed="rId4"/>
          <a:srcRect l="2539" t="2894" r="83499" b="18522"/>
          <a:stretch/>
        </p:blipFill>
        <p:spPr>
          <a:xfrm>
            <a:off x="757582" y="5307416"/>
            <a:ext cx="508000" cy="501506"/>
          </a:xfrm>
          <a:prstGeom prst="rect">
            <a:avLst/>
          </a:prstGeom>
        </p:spPr>
      </p:pic>
      <p:pic>
        <p:nvPicPr>
          <p:cNvPr id="8" name="Picture 6">
            <a:extLst>
              <a:ext uri="{FF2B5EF4-FFF2-40B4-BE49-F238E27FC236}">
                <a16:creationId xmlns:a16="http://schemas.microsoft.com/office/drawing/2014/main" id="{20403E37-85F1-6044-9F38-E06287F3EBCE}"/>
              </a:ext>
            </a:extLst>
          </p:cNvPr>
          <p:cNvPicPr>
            <a:picLocks noChangeAspect="1"/>
          </p:cNvPicPr>
          <p:nvPr/>
        </p:nvPicPr>
        <p:blipFill rotWithShape="1">
          <a:blip r:embed="rId4"/>
          <a:srcRect l="2539" t="2894" r="83499" b="18522"/>
          <a:stretch/>
        </p:blipFill>
        <p:spPr>
          <a:xfrm>
            <a:off x="757582" y="6088619"/>
            <a:ext cx="508000" cy="501506"/>
          </a:xfrm>
          <a:prstGeom prst="rect">
            <a:avLst/>
          </a:prstGeom>
        </p:spPr>
      </p:pic>
    </p:spTree>
    <p:extLst>
      <p:ext uri="{BB962C8B-B14F-4D97-AF65-F5344CB8AC3E}">
        <p14:creationId xmlns:p14="http://schemas.microsoft.com/office/powerpoint/2010/main" val="4103545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7">
            <a:extLst>
              <a:ext uri="{FF2B5EF4-FFF2-40B4-BE49-F238E27FC236}">
                <a16:creationId xmlns:a16="http://schemas.microsoft.com/office/drawing/2014/main" id="{7C51AF0D-2595-4EC3-BCCB-F82B415D4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 y="-414724"/>
            <a:ext cx="12258602" cy="7325262"/>
          </a:xfrm>
          <a:prstGeom prst="rect">
            <a:avLst/>
          </a:prstGeom>
        </p:spPr>
      </p:pic>
      <p:pic>
        <p:nvPicPr>
          <p:cNvPr id="6" name="Picture 5">
            <a:extLst>
              <a:ext uri="{FF2B5EF4-FFF2-40B4-BE49-F238E27FC236}">
                <a16:creationId xmlns:a16="http://schemas.microsoft.com/office/drawing/2014/main" id="{49C07E72-7960-4557-8DA4-3FD48E7468AC}"/>
              </a:ext>
            </a:extLst>
          </p:cNvPr>
          <p:cNvPicPr>
            <a:picLocks noChangeAspect="1"/>
          </p:cNvPicPr>
          <p:nvPr/>
        </p:nvPicPr>
        <p:blipFill>
          <a:blip r:embed="rId3"/>
          <a:stretch>
            <a:fillRect/>
          </a:stretch>
        </p:blipFill>
        <p:spPr>
          <a:xfrm>
            <a:off x="0" y="0"/>
            <a:ext cx="3200400" cy="6866142"/>
          </a:xfrm>
          <a:prstGeom prst="rect">
            <a:avLst/>
          </a:prstGeom>
        </p:spPr>
      </p:pic>
      <p:sp>
        <p:nvSpPr>
          <p:cNvPr id="2" name="Title 1">
            <a:extLst>
              <a:ext uri="{FF2B5EF4-FFF2-40B4-BE49-F238E27FC236}">
                <a16:creationId xmlns:a16="http://schemas.microsoft.com/office/drawing/2014/main" id="{D193AB45-AC6B-4E48-8B7E-A21EC11FD502}"/>
              </a:ext>
            </a:extLst>
          </p:cNvPr>
          <p:cNvSpPr>
            <a:spLocks noGrp="1"/>
          </p:cNvSpPr>
          <p:nvPr>
            <p:ph type="ctrTitle"/>
          </p:nvPr>
        </p:nvSpPr>
        <p:spPr>
          <a:xfrm>
            <a:off x="3228731" y="316211"/>
            <a:ext cx="9058202" cy="2037678"/>
          </a:xfrm>
        </p:spPr>
        <p:txBody>
          <a:bodyPr>
            <a:normAutofit fontScale="90000"/>
          </a:bodyPr>
          <a:lstStyle/>
          <a:p>
            <a:pPr>
              <a:lnSpc>
                <a:spcPct val="100000"/>
              </a:lnSpc>
            </a:pPr>
            <a:r>
              <a:rPr lang="en-GB" sz="8900" b="1" dirty="0"/>
              <a:t>Good luck</a:t>
            </a:r>
            <a:br>
              <a:rPr lang="en-GB" sz="4800" b="1" dirty="0"/>
            </a:br>
            <a:r>
              <a:rPr lang="en-GB" sz="4800" b="1" dirty="0"/>
              <a:t>and don’t forget keep on trying </a:t>
            </a:r>
            <a:endParaRPr lang="LID4096" b="1" dirty="0"/>
          </a:p>
        </p:txBody>
      </p:sp>
      <p:sp>
        <p:nvSpPr>
          <p:cNvPr id="3" name="Subtitle 2">
            <a:extLst>
              <a:ext uri="{FF2B5EF4-FFF2-40B4-BE49-F238E27FC236}">
                <a16:creationId xmlns:a16="http://schemas.microsoft.com/office/drawing/2014/main" id="{A97CFA1C-9286-4BCA-B93F-CC287871146C}"/>
              </a:ext>
            </a:extLst>
          </p:cNvPr>
          <p:cNvSpPr>
            <a:spLocks noGrp="1"/>
          </p:cNvSpPr>
          <p:nvPr>
            <p:ph type="subTitle" idx="1"/>
          </p:nvPr>
        </p:nvSpPr>
        <p:spPr>
          <a:xfrm>
            <a:off x="3200400" y="3384954"/>
            <a:ext cx="8991599" cy="1612900"/>
          </a:xfrm>
        </p:spPr>
        <p:txBody>
          <a:bodyPr>
            <a:noAutofit/>
          </a:bodyPr>
          <a:lstStyle/>
          <a:p>
            <a:pPr>
              <a:lnSpc>
                <a:spcPct val="100000"/>
              </a:lnSpc>
            </a:pPr>
            <a:r>
              <a:rPr lang="nl-NL" b="1" dirty="0" err="1"/>
              <a:t>Also</a:t>
            </a:r>
            <a:r>
              <a:rPr lang="nl-NL" b="1" dirty="0"/>
              <a:t> check </a:t>
            </a:r>
            <a:r>
              <a:rPr lang="nl-NL" b="1" dirty="0" err="1"/>
              <a:t>our</a:t>
            </a:r>
            <a:r>
              <a:rPr lang="nl-NL" b="1" dirty="0"/>
              <a:t> website </a:t>
            </a:r>
            <a:r>
              <a:rPr lang="nl-NL" b="1" dirty="0" err="1"/>
              <a:t>for</a:t>
            </a:r>
            <a:br>
              <a:rPr lang="nl-NL" dirty="0"/>
            </a:br>
            <a:r>
              <a:rPr lang="nl-NL" dirty="0"/>
              <a:t>- Brochure </a:t>
            </a:r>
            <a:r>
              <a:rPr lang="nl-NL" dirty="0" err="1"/>
              <a:t>with</a:t>
            </a:r>
            <a:r>
              <a:rPr lang="nl-NL" dirty="0"/>
              <a:t> more information</a:t>
            </a:r>
            <a:br>
              <a:rPr lang="nl-NL" dirty="0"/>
            </a:br>
            <a:r>
              <a:rPr lang="nl-NL" dirty="0"/>
              <a:t>- Poster </a:t>
            </a:r>
            <a:r>
              <a:rPr lang="nl-NL" dirty="0" err="1"/>
              <a:t>with</a:t>
            </a:r>
            <a:r>
              <a:rPr lang="nl-NL" dirty="0"/>
              <a:t> </a:t>
            </a:r>
            <a:r>
              <a:rPr lang="nl-NL" dirty="0" err="1"/>
              <a:t>highlights</a:t>
            </a:r>
            <a:r>
              <a:rPr lang="nl-NL" dirty="0"/>
              <a:t> </a:t>
            </a:r>
            <a:r>
              <a:rPr lang="nl-NL" dirty="0" err="1"/>
              <a:t>to</a:t>
            </a:r>
            <a:r>
              <a:rPr lang="nl-NL" dirty="0"/>
              <a:t> show </a:t>
            </a:r>
            <a:r>
              <a:rPr lang="nl-NL" dirty="0" err="1"/>
              <a:t>your</a:t>
            </a:r>
            <a:r>
              <a:rPr lang="nl-NL" dirty="0"/>
              <a:t> </a:t>
            </a:r>
            <a:r>
              <a:rPr lang="nl-NL" dirty="0" err="1"/>
              <a:t>colleagues</a:t>
            </a:r>
            <a:br>
              <a:rPr lang="nl-NL" dirty="0"/>
            </a:br>
            <a:r>
              <a:rPr lang="nl-NL" dirty="0"/>
              <a:t>- </a:t>
            </a:r>
            <a:r>
              <a:rPr lang="nl-NL" dirty="0" err="1"/>
              <a:t>GoNano</a:t>
            </a:r>
            <a:r>
              <a:rPr lang="nl-NL" dirty="0"/>
              <a:t> website </a:t>
            </a:r>
            <a:r>
              <a:rPr lang="nl-NL" dirty="0" err="1"/>
              <a:t>with</a:t>
            </a:r>
            <a:r>
              <a:rPr lang="nl-NL" dirty="0"/>
              <a:t> tools, </a:t>
            </a:r>
            <a:r>
              <a:rPr lang="nl-NL" dirty="0" err="1"/>
              <a:t>examples</a:t>
            </a:r>
            <a:r>
              <a:rPr lang="nl-NL" dirty="0"/>
              <a:t>, video clips ...</a:t>
            </a:r>
          </a:p>
        </p:txBody>
      </p:sp>
      <p:pic>
        <p:nvPicPr>
          <p:cNvPr id="5" name="Afbeelding 1">
            <a:extLst>
              <a:ext uri="{FF2B5EF4-FFF2-40B4-BE49-F238E27FC236}">
                <a16:creationId xmlns:a16="http://schemas.microsoft.com/office/drawing/2014/main" id="{7F826805-FBE5-4FA6-A8AB-2AB33290AC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760" y="592485"/>
            <a:ext cx="1612900" cy="1612900"/>
          </a:xfrm>
          <a:prstGeom prst="rect">
            <a:avLst/>
          </a:prstGeom>
        </p:spPr>
      </p:pic>
      <p:sp>
        <p:nvSpPr>
          <p:cNvPr id="11" name="Tekstvak 3">
            <a:extLst>
              <a:ext uri="{FF2B5EF4-FFF2-40B4-BE49-F238E27FC236}">
                <a16:creationId xmlns:a16="http://schemas.microsoft.com/office/drawing/2014/main" id="{08DB99EF-3D02-4AF5-9574-5AF4D3261F81}"/>
              </a:ext>
            </a:extLst>
          </p:cNvPr>
          <p:cNvSpPr txBox="1"/>
          <p:nvPr/>
        </p:nvSpPr>
        <p:spPr>
          <a:xfrm>
            <a:off x="4227402" y="6260514"/>
            <a:ext cx="7902967" cy="230832"/>
          </a:xfrm>
          <a:prstGeom prst="rect">
            <a:avLst/>
          </a:prstGeom>
          <a:noFill/>
        </p:spPr>
        <p:txBody>
          <a:bodyPr wrap="square" rtlCol="0">
            <a:spAutoFit/>
          </a:bodyPr>
          <a:lstStyle/>
          <a:p>
            <a:r>
              <a:rPr lang="nl-NL" sz="900" dirty="0" err="1"/>
              <a:t>GoNano</a:t>
            </a:r>
            <a:r>
              <a:rPr lang="nl-NL" sz="900" dirty="0"/>
              <a:t> is a </a:t>
            </a:r>
            <a:r>
              <a:rPr lang="nl-NL" sz="900" dirty="0" err="1"/>
              <a:t>Coordination</a:t>
            </a:r>
            <a:r>
              <a:rPr lang="nl-NL" sz="900" dirty="0"/>
              <a:t> </a:t>
            </a:r>
            <a:r>
              <a:rPr lang="nl-NL" sz="900" dirty="0" err="1"/>
              <a:t>and</a:t>
            </a:r>
            <a:r>
              <a:rPr lang="nl-NL" sz="900" dirty="0"/>
              <a:t> Support Action </a:t>
            </a:r>
            <a:r>
              <a:rPr lang="nl-NL" sz="900" dirty="0" err="1"/>
              <a:t>funded</a:t>
            </a:r>
            <a:r>
              <a:rPr lang="nl-NL" sz="900" dirty="0"/>
              <a:t> </a:t>
            </a:r>
            <a:r>
              <a:rPr lang="nl-NL" sz="900" dirty="0" err="1"/>
              <a:t>by</a:t>
            </a:r>
            <a:r>
              <a:rPr lang="nl-NL" sz="900" dirty="0"/>
              <a:t> </a:t>
            </a:r>
            <a:r>
              <a:rPr lang="nl-NL" sz="900" dirty="0" err="1"/>
              <a:t>the</a:t>
            </a:r>
            <a:r>
              <a:rPr lang="nl-NL" sz="900" dirty="0"/>
              <a:t> European Union </a:t>
            </a:r>
            <a:r>
              <a:rPr lang="nl-NL" sz="900" dirty="0" err="1"/>
              <a:t>under</a:t>
            </a:r>
            <a:r>
              <a:rPr lang="nl-NL" sz="900" dirty="0"/>
              <a:t> </a:t>
            </a:r>
            <a:r>
              <a:rPr lang="nl-NL" sz="900" dirty="0" err="1"/>
              <a:t>the</a:t>
            </a:r>
            <a:r>
              <a:rPr lang="nl-NL" sz="900" dirty="0"/>
              <a:t> NMBP </a:t>
            </a:r>
            <a:r>
              <a:rPr lang="nl-NL" sz="900" dirty="0" err="1"/>
              <a:t>Programme</a:t>
            </a:r>
            <a:r>
              <a:rPr lang="nl-NL" sz="900" dirty="0"/>
              <a:t> of Horizon 2020, Grant Agreement n° 768622. </a:t>
            </a:r>
          </a:p>
        </p:txBody>
      </p:sp>
      <p:pic>
        <p:nvPicPr>
          <p:cNvPr id="12" name="Afbeelding 6">
            <a:extLst>
              <a:ext uri="{FF2B5EF4-FFF2-40B4-BE49-F238E27FC236}">
                <a16:creationId xmlns:a16="http://schemas.microsoft.com/office/drawing/2014/main" id="{4620ECFA-9DE0-47B4-A2B6-3B4E13CDBBBF}"/>
              </a:ext>
            </a:extLst>
          </p:cNvPr>
          <p:cNvPicPr>
            <a:picLocks noChangeAspect="1"/>
          </p:cNvPicPr>
          <p:nvPr/>
        </p:nvPicPr>
        <p:blipFill rotWithShape="1">
          <a:blip r:embed="rId5">
            <a:extLst>
              <a:ext uri="{28A0092B-C50C-407E-A947-70E740481C1C}">
                <a14:useLocalDpi xmlns:a14="http://schemas.microsoft.com/office/drawing/2010/main" val="0"/>
              </a:ext>
            </a:extLst>
          </a:blip>
          <a:srcRect l="25374" t="39665" r="25149" b="38483"/>
          <a:stretch/>
        </p:blipFill>
        <p:spPr>
          <a:xfrm>
            <a:off x="3415445" y="6151813"/>
            <a:ext cx="717177" cy="448235"/>
          </a:xfrm>
          <a:prstGeom prst="rect">
            <a:avLst/>
          </a:prstGeom>
        </p:spPr>
      </p:pic>
      <p:sp>
        <p:nvSpPr>
          <p:cNvPr id="7" name="TextBox 6">
            <a:extLst>
              <a:ext uri="{FF2B5EF4-FFF2-40B4-BE49-F238E27FC236}">
                <a16:creationId xmlns:a16="http://schemas.microsoft.com/office/drawing/2014/main" id="{C7ADE7FF-86EC-4D9D-BB0A-F1E64031F70D}"/>
              </a:ext>
            </a:extLst>
          </p:cNvPr>
          <p:cNvSpPr txBox="1"/>
          <p:nvPr/>
        </p:nvSpPr>
        <p:spPr>
          <a:xfrm>
            <a:off x="570892" y="2302892"/>
            <a:ext cx="2025491" cy="307777"/>
          </a:xfrm>
          <a:prstGeom prst="rect">
            <a:avLst/>
          </a:prstGeom>
          <a:noFill/>
        </p:spPr>
        <p:txBody>
          <a:bodyPr wrap="none" rtlCol="0">
            <a:spAutoFit/>
          </a:bodyPr>
          <a:lstStyle/>
          <a:p>
            <a:r>
              <a:rPr lang="en-GB" sz="1400" dirty="0">
                <a:hlinkClick r:id="rId6"/>
              </a:rPr>
              <a:t>www.gonano-project.eu</a:t>
            </a:r>
            <a:endParaRPr lang="LID4096" sz="1400" dirty="0"/>
          </a:p>
        </p:txBody>
      </p:sp>
      <p:pic>
        <p:nvPicPr>
          <p:cNvPr id="8" name="Afbeelding 7" descr="Afbeelding met klok&#10;&#10;Automatisch gegenereerde beschrijving">
            <a:extLst>
              <a:ext uri="{FF2B5EF4-FFF2-40B4-BE49-F238E27FC236}">
                <a16:creationId xmlns:a16="http://schemas.microsoft.com/office/drawing/2014/main" id="{59043830-EAF5-0040-BDEF-7E634E153D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2504" y="5086846"/>
            <a:ext cx="583156" cy="583156"/>
          </a:xfrm>
          <a:prstGeom prst="rect">
            <a:avLst/>
          </a:prstGeom>
        </p:spPr>
      </p:pic>
      <p:pic>
        <p:nvPicPr>
          <p:cNvPr id="13" name="Afbeelding 12">
            <a:extLst>
              <a:ext uri="{FF2B5EF4-FFF2-40B4-BE49-F238E27FC236}">
                <a16:creationId xmlns:a16="http://schemas.microsoft.com/office/drawing/2014/main" id="{2D1B4C26-CF89-8841-A633-61EACE5784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012" y="5161831"/>
            <a:ext cx="448236" cy="448236"/>
          </a:xfrm>
          <a:prstGeom prst="rect">
            <a:avLst/>
          </a:prstGeom>
        </p:spPr>
      </p:pic>
      <p:pic>
        <p:nvPicPr>
          <p:cNvPr id="15" name="Afbeelding 14" descr="Afbeelding met vogel, tekening&#10;&#10;Automatisch gegenereerde beschrijving">
            <a:extLst>
              <a:ext uri="{FF2B5EF4-FFF2-40B4-BE49-F238E27FC236}">
                <a16:creationId xmlns:a16="http://schemas.microsoft.com/office/drawing/2014/main" id="{C1ECB5BE-5047-7D46-BC1D-F9A4CE6702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96958" y="5161831"/>
            <a:ext cx="448237" cy="448237"/>
          </a:xfrm>
          <a:prstGeom prst="rect">
            <a:avLst/>
          </a:prstGeom>
        </p:spPr>
      </p:pic>
      <p:sp>
        <p:nvSpPr>
          <p:cNvPr id="16" name="Subtitle 2">
            <a:extLst>
              <a:ext uri="{FF2B5EF4-FFF2-40B4-BE49-F238E27FC236}">
                <a16:creationId xmlns:a16="http://schemas.microsoft.com/office/drawing/2014/main" id="{AF8FEC7E-6E8C-F247-A0F7-E1389973BC95}"/>
              </a:ext>
            </a:extLst>
          </p:cNvPr>
          <p:cNvSpPr txBox="1">
            <a:spLocks/>
          </p:cNvSpPr>
          <p:nvPr/>
        </p:nvSpPr>
        <p:spPr>
          <a:xfrm>
            <a:off x="-2774624" y="4816053"/>
            <a:ext cx="8820638" cy="4482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Find us on</a:t>
            </a:r>
            <a:endParaRPr lang="LID4096" sz="1800" dirty="0"/>
          </a:p>
        </p:txBody>
      </p:sp>
      <p:pic>
        <p:nvPicPr>
          <p:cNvPr id="18" name="Afbeelding 17">
            <a:extLst>
              <a:ext uri="{FF2B5EF4-FFF2-40B4-BE49-F238E27FC236}">
                <a16:creationId xmlns:a16="http://schemas.microsoft.com/office/drawing/2014/main" id="{92EE31BB-0241-E34E-9A70-90854A002D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2760" y="6053948"/>
            <a:ext cx="1536700" cy="546100"/>
          </a:xfrm>
          <a:prstGeom prst="rect">
            <a:avLst/>
          </a:prstGeom>
        </p:spPr>
      </p:pic>
    </p:spTree>
    <p:extLst>
      <p:ext uri="{BB962C8B-B14F-4D97-AF65-F5344CB8AC3E}">
        <p14:creationId xmlns:p14="http://schemas.microsoft.com/office/powerpoint/2010/main" val="769344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B1B99CB5-D93E-43C1-A446-62F82E3E1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631"/>
            <a:ext cx="12258602" cy="7325262"/>
          </a:xfrm>
          <a:prstGeom prst="rect">
            <a:avLst/>
          </a:prstGeom>
        </p:spPr>
      </p:pic>
      <p:sp>
        <p:nvSpPr>
          <p:cNvPr id="2" name="Title 1">
            <a:extLst>
              <a:ext uri="{FF2B5EF4-FFF2-40B4-BE49-F238E27FC236}">
                <a16:creationId xmlns:a16="http://schemas.microsoft.com/office/drawing/2014/main" id="{21D982A6-044A-408B-BD42-0E11D32CA8B9}"/>
              </a:ext>
            </a:extLst>
          </p:cNvPr>
          <p:cNvSpPr>
            <a:spLocks noGrp="1"/>
          </p:cNvSpPr>
          <p:nvPr>
            <p:ph type="title"/>
          </p:nvPr>
        </p:nvSpPr>
        <p:spPr/>
        <p:txBody>
          <a:bodyPr/>
          <a:lstStyle/>
          <a:p>
            <a:r>
              <a:rPr lang="en-GB" b="1" dirty="0">
                <a:solidFill>
                  <a:srgbClr val="CEBD00"/>
                </a:solidFill>
              </a:rPr>
              <a:t>Introduction</a:t>
            </a:r>
            <a:endParaRPr lang="LID4096" b="1" dirty="0">
              <a:solidFill>
                <a:srgbClr val="CEBD00"/>
              </a:solidFill>
            </a:endParaRPr>
          </a:p>
        </p:txBody>
      </p:sp>
      <p:sp>
        <p:nvSpPr>
          <p:cNvPr id="3" name="Content Placeholder 2">
            <a:extLst>
              <a:ext uri="{FF2B5EF4-FFF2-40B4-BE49-F238E27FC236}">
                <a16:creationId xmlns:a16="http://schemas.microsoft.com/office/drawing/2014/main" id="{8C165ED2-2C16-4799-833E-53AECA083E03}"/>
              </a:ext>
            </a:extLst>
          </p:cNvPr>
          <p:cNvSpPr>
            <a:spLocks noGrp="1"/>
          </p:cNvSpPr>
          <p:nvPr>
            <p:ph idx="1"/>
          </p:nvPr>
        </p:nvSpPr>
        <p:spPr>
          <a:noFill/>
        </p:spPr>
        <p:txBody>
          <a:bodyPr>
            <a:normAutofit/>
          </a:bodyPr>
          <a:lstStyle/>
          <a:p>
            <a:pPr marL="0" indent="0">
              <a:lnSpc>
                <a:spcPct val="100000"/>
              </a:lnSpc>
              <a:buNone/>
            </a:pPr>
            <a:r>
              <a:rPr lang="en-GB" dirty="0" err="1">
                <a:hlinkClick r:id="rId3">
                  <a:extLst>
                    <a:ext uri="{A12FA001-AC4F-418D-AE19-62706E023703}">
                      <ahyp:hlinkClr xmlns:ahyp="http://schemas.microsoft.com/office/drawing/2018/hyperlinkcolor" val="tx"/>
                    </a:ext>
                  </a:extLst>
                </a:hlinkClick>
              </a:rPr>
              <a:t>GoNano</a:t>
            </a:r>
            <a:r>
              <a:rPr lang="en-GB" dirty="0"/>
              <a:t> aimed to explore how researchers can work with publics and professional stakeholders across Europe </a:t>
            </a:r>
            <a:r>
              <a:rPr lang="nl-NL" dirty="0" err="1"/>
              <a:t>to</a:t>
            </a:r>
            <a:r>
              <a:rPr lang="nl-NL" dirty="0"/>
              <a:t> </a:t>
            </a:r>
            <a:r>
              <a:rPr lang="nl-NL" dirty="0" err="1"/>
              <a:t>align</a:t>
            </a:r>
            <a:r>
              <a:rPr lang="nl-NL" dirty="0"/>
              <a:t> </a:t>
            </a:r>
            <a:r>
              <a:rPr lang="nl-NL" dirty="0" err="1"/>
              <a:t>future</a:t>
            </a:r>
            <a:r>
              <a:rPr lang="nl-NL" dirty="0"/>
              <a:t> </a:t>
            </a:r>
            <a:r>
              <a:rPr lang="nl-NL" dirty="0" err="1"/>
              <a:t>nanotechnologies</a:t>
            </a:r>
            <a:r>
              <a:rPr lang="nl-NL" dirty="0"/>
              <a:t> </a:t>
            </a:r>
            <a:r>
              <a:rPr lang="nl-NL" dirty="0" err="1"/>
              <a:t>with</a:t>
            </a:r>
            <a:r>
              <a:rPr lang="nl-NL" dirty="0"/>
              <a:t> </a:t>
            </a:r>
            <a:r>
              <a:rPr lang="nl-NL" dirty="0" err="1"/>
              <a:t>societal</a:t>
            </a:r>
            <a:r>
              <a:rPr lang="nl-NL" dirty="0"/>
              <a:t> </a:t>
            </a:r>
            <a:r>
              <a:rPr lang="nl-NL" dirty="0" err="1"/>
              <a:t>needs</a:t>
            </a:r>
            <a:r>
              <a:rPr lang="nl-NL" dirty="0"/>
              <a:t> </a:t>
            </a:r>
            <a:r>
              <a:rPr lang="nl-NL" dirty="0" err="1"/>
              <a:t>and</a:t>
            </a:r>
            <a:r>
              <a:rPr lang="nl-NL" dirty="0"/>
              <a:t> concerns.</a:t>
            </a:r>
            <a:endParaRPr lang="en-GB" dirty="0"/>
          </a:p>
          <a:p>
            <a:pPr marL="0" indent="0">
              <a:lnSpc>
                <a:spcPct val="100000"/>
              </a:lnSpc>
              <a:buNone/>
            </a:pPr>
            <a:endParaRPr lang="en-GB" dirty="0"/>
          </a:p>
          <a:p>
            <a:pPr marL="0" indent="0">
              <a:lnSpc>
                <a:spcPct val="100000"/>
              </a:lnSpc>
              <a:buNone/>
            </a:pPr>
            <a:r>
              <a:rPr lang="en-GB" dirty="0">
                <a:hlinkClick r:id="rId4">
                  <a:extLst>
                    <a:ext uri="{A12FA001-AC4F-418D-AE19-62706E023703}">
                      <ahyp:hlinkClr xmlns:ahyp="http://schemas.microsoft.com/office/drawing/2018/hyperlinkcolor" val="tx"/>
                    </a:ext>
                  </a:extLst>
                </a:hlinkClick>
              </a:rPr>
              <a:t>Co-creation</a:t>
            </a:r>
            <a:r>
              <a:rPr lang="nl-NL" dirty="0"/>
              <a:t> </a:t>
            </a:r>
            <a:r>
              <a:rPr lang="nl-NL" dirty="0" err="1"/>
              <a:t>can</a:t>
            </a:r>
            <a:r>
              <a:rPr lang="nl-NL" dirty="0"/>
              <a:t> </a:t>
            </a:r>
            <a:r>
              <a:rPr lang="nl-NL" dirty="0" err="1"/>
              <a:t>be</a:t>
            </a:r>
            <a:r>
              <a:rPr lang="nl-NL" dirty="0"/>
              <a:t> </a:t>
            </a:r>
            <a:r>
              <a:rPr lang="nl-NL" dirty="0" err="1"/>
              <a:t>understood</a:t>
            </a:r>
            <a:r>
              <a:rPr lang="nl-NL" dirty="0"/>
              <a:t> as </a:t>
            </a:r>
            <a:r>
              <a:rPr lang="nl-NL" dirty="0" err="1"/>
              <a:t>the</a:t>
            </a:r>
            <a:r>
              <a:rPr lang="nl-NL" dirty="0"/>
              <a:t> </a:t>
            </a:r>
            <a:r>
              <a:rPr lang="nl-NL" dirty="0" err="1"/>
              <a:t>collaborative</a:t>
            </a:r>
            <a:r>
              <a:rPr lang="nl-NL" dirty="0"/>
              <a:t> development of new </a:t>
            </a:r>
            <a:r>
              <a:rPr lang="nl-NL" dirty="0" err="1"/>
              <a:t>value</a:t>
            </a:r>
            <a:r>
              <a:rPr lang="nl-NL" dirty="0"/>
              <a:t>. It is a form of </a:t>
            </a:r>
            <a:r>
              <a:rPr lang="nl-NL" dirty="0" err="1"/>
              <a:t>collaborative</a:t>
            </a:r>
            <a:r>
              <a:rPr lang="nl-NL" dirty="0"/>
              <a:t> </a:t>
            </a:r>
            <a:r>
              <a:rPr lang="nl-NL" dirty="0" err="1"/>
              <a:t>innovation</a:t>
            </a:r>
            <a:r>
              <a:rPr lang="nl-NL" dirty="0"/>
              <a:t>: </a:t>
            </a:r>
            <a:r>
              <a:rPr lang="nl-NL" dirty="0" err="1"/>
              <a:t>ideas</a:t>
            </a:r>
            <a:r>
              <a:rPr lang="nl-NL" dirty="0"/>
              <a:t> are shared </a:t>
            </a:r>
            <a:r>
              <a:rPr lang="nl-NL" dirty="0" err="1"/>
              <a:t>and</a:t>
            </a:r>
            <a:r>
              <a:rPr lang="nl-NL" dirty="0"/>
              <a:t> </a:t>
            </a:r>
            <a:r>
              <a:rPr lang="nl-NL" dirty="0" err="1"/>
              <a:t>improved</a:t>
            </a:r>
            <a:r>
              <a:rPr lang="nl-NL" dirty="0"/>
              <a:t> </a:t>
            </a:r>
            <a:r>
              <a:rPr lang="nl-NL" dirty="0" err="1"/>
              <a:t>together</a:t>
            </a:r>
            <a:r>
              <a:rPr lang="nl-NL" dirty="0"/>
              <a:t>. </a:t>
            </a:r>
          </a:p>
          <a:p>
            <a:pPr>
              <a:lnSpc>
                <a:spcPct val="100000"/>
              </a:lnSpc>
            </a:pPr>
            <a:endParaRPr lang="en-GB" dirty="0"/>
          </a:p>
        </p:txBody>
      </p:sp>
      <p:pic>
        <p:nvPicPr>
          <p:cNvPr id="10" name="Afbeelding 1">
            <a:extLst>
              <a:ext uri="{FF2B5EF4-FFF2-40B4-BE49-F238E27FC236}">
                <a16:creationId xmlns:a16="http://schemas.microsoft.com/office/drawing/2014/main" id="{D1E72B2C-E43F-4399-8DB9-2C8F741C4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7360" y="195384"/>
            <a:ext cx="909032" cy="909032"/>
          </a:xfrm>
          <a:prstGeom prst="rect">
            <a:avLst/>
          </a:prstGeom>
        </p:spPr>
      </p:pic>
    </p:spTree>
    <p:extLst>
      <p:ext uri="{BB962C8B-B14F-4D97-AF65-F5344CB8AC3E}">
        <p14:creationId xmlns:p14="http://schemas.microsoft.com/office/powerpoint/2010/main" val="19553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CA7E5149-06F8-4E89-ADC8-8CDACC316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783"/>
            <a:ext cx="12258602" cy="7325262"/>
          </a:xfrm>
          <a:prstGeom prst="rect">
            <a:avLst/>
          </a:prstGeom>
        </p:spPr>
      </p:pic>
      <p:sp>
        <p:nvSpPr>
          <p:cNvPr id="2" name="Title 1">
            <a:extLst>
              <a:ext uri="{FF2B5EF4-FFF2-40B4-BE49-F238E27FC236}">
                <a16:creationId xmlns:a16="http://schemas.microsoft.com/office/drawing/2014/main" id="{C2152B0A-B9E9-40A3-9A3E-3C8A602E56D1}"/>
              </a:ext>
            </a:extLst>
          </p:cNvPr>
          <p:cNvSpPr>
            <a:spLocks noGrp="1"/>
          </p:cNvSpPr>
          <p:nvPr>
            <p:ph type="title"/>
          </p:nvPr>
        </p:nvSpPr>
        <p:spPr/>
        <p:txBody>
          <a:bodyPr/>
          <a:lstStyle/>
          <a:p>
            <a:r>
              <a:rPr lang="en-GB" b="1" dirty="0">
                <a:solidFill>
                  <a:srgbClr val="CEBD00"/>
                </a:solidFill>
              </a:rPr>
              <a:t>Why use this toolkit?</a:t>
            </a:r>
            <a:r>
              <a:rPr lang="en-GB" dirty="0"/>
              <a:t> </a:t>
            </a:r>
            <a:endParaRPr lang="LID4096" dirty="0"/>
          </a:p>
        </p:txBody>
      </p:sp>
      <p:sp>
        <p:nvSpPr>
          <p:cNvPr id="3" name="Content Placeholder 2">
            <a:extLst>
              <a:ext uri="{FF2B5EF4-FFF2-40B4-BE49-F238E27FC236}">
                <a16:creationId xmlns:a16="http://schemas.microsoft.com/office/drawing/2014/main" id="{2F832E01-BECF-4715-9175-AE56ACAF8514}"/>
              </a:ext>
            </a:extLst>
          </p:cNvPr>
          <p:cNvSpPr>
            <a:spLocks noGrp="1"/>
          </p:cNvSpPr>
          <p:nvPr>
            <p:ph idx="1"/>
          </p:nvPr>
        </p:nvSpPr>
        <p:spPr>
          <a:xfrm>
            <a:off x="838200" y="1690688"/>
            <a:ext cx="10515600" cy="4351338"/>
          </a:xfrm>
        </p:spPr>
        <p:txBody>
          <a:bodyPr>
            <a:normAutofit lnSpcReduction="10000"/>
          </a:bodyPr>
          <a:lstStyle/>
          <a:p>
            <a:pPr lvl="1">
              <a:lnSpc>
                <a:spcPct val="100000"/>
              </a:lnSpc>
            </a:pPr>
            <a:r>
              <a:rPr lang="en-GB" dirty="0"/>
              <a:t>To share our lessons learned</a:t>
            </a:r>
          </a:p>
          <a:p>
            <a:pPr lvl="1">
              <a:lnSpc>
                <a:spcPct val="100000"/>
              </a:lnSpc>
            </a:pPr>
            <a:r>
              <a:rPr lang="en-GB" dirty="0"/>
              <a:t>To support researchers and engineers who </a:t>
            </a:r>
            <a:br>
              <a:rPr lang="en-GB" dirty="0"/>
            </a:br>
            <a:r>
              <a:rPr lang="en-GB" dirty="0"/>
              <a:t>would like to co-create with citizens and </a:t>
            </a:r>
            <a:br>
              <a:rPr lang="en-GB" dirty="0"/>
            </a:br>
            <a:r>
              <a:rPr lang="en-GB" dirty="0"/>
              <a:t>societal stakeholders </a:t>
            </a:r>
          </a:p>
          <a:p>
            <a:pPr lvl="1">
              <a:lnSpc>
                <a:spcPct val="100000"/>
              </a:lnSpc>
            </a:pPr>
            <a:endParaRPr lang="en-GB" dirty="0"/>
          </a:p>
          <a:p>
            <a:pPr>
              <a:lnSpc>
                <a:spcPct val="100000"/>
              </a:lnSpc>
            </a:pPr>
            <a:endParaRPr lang="en-GB" dirty="0"/>
          </a:p>
          <a:p>
            <a:pPr marL="0" indent="0">
              <a:lnSpc>
                <a:spcPct val="100000"/>
              </a:lnSpc>
              <a:buNone/>
            </a:pPr>
            <a:r>
              <a:rPr lang="en-GB" dirty="0"/>
              <a:t>By offering this six-step approach to co-creation, we hope to inspire researchers and engineers to continue this journey, working together with citizens and societal stakeholders to create value in new settings, with new topics and with creative outcomes.</a:t>
            </a:r>
            <a:endParaRPr lang="LID4096" dirty="0"/>
          </a:p>
        </p:txBody>
      </p:sp>
      <p:pic>
        <p:nvPicPr>
          <p:cNvPr id="7" name="Afbeelding 6" descr="Afbeelding met vrouw, voedsel&#10;&#10;Automatisch gegenereerde beschrijving">
            <a:extLst>
              <a:ext uri="{FF2B5EF4-FFF2-40B4-BE49-F238E27FC236}">
                <a16:creationId xmlns:a16="http://schemas.microsoft.com/office/drawing/2014/main" id="{84ACEA24-97F7-B24D-BFB0-6EF0DD5F8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85303">
            <a:off x="7629300" y="700531"/>
            <a:ext cx="3644060" cy="2566153"/>
          </a:xfrm>
          <a:prstGeom prst="rect">
            <a:avLst/>
          </a:prstGeom>
          <a:effectLst>
            <a:glow>
              <a:schemeClr val="accent1">
                <a:alpha val="40000"/>
              </a:schemeClr>
            </a:glow>
            <a:outerShdw blurRad="292100" dist="127000" dir="4020000" sx="98000" sy="98000" algn="ctr" rotWithShape="0">
              <a:srgbClr val="000000">
                <a:alpha val="73000"/>
              </a:srgbClr>
            </a:outerShdw>
          </a:effectLst>
        </p:spPr>
      </p:pic>
    </p:spTree>
    <p:extLst>
      <p:ext uri="{BB962C8B-B14F-4D97-AF65-F5344CB8AC3E}">
        <p14:creationId xmlns:p14="http://schemas.microsoft.com/office/powerpoint/2010/main" val="2434934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7">
            <a:extLst>
              <a:ext uri="{FF2B5EF4-FFF2-40B4-BE49-F238E27FC236}">
                <a16:creationId xmlns:a16="http://schemas.microsoft.com/office/drawing/2014/main" id="{8CDE56FA-E42C-4F4E-BFF8-F1CB4B558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783"/>
            <a:ext cx="12258602" cy="7325262"/>
          </a:xfrm>
          <a:prstGeom prst="rect">
            <a:avLst/>
          </a:prstGeom>
        </p:spPr>
      </p:pic>
      <p:sp>
        <p:nvSpPr>
          <p:cNvPr id="2" name="Title 1">
            <a:extLst>
              <a:ext uri="{FF2B5EF4-FFF2-40B4-BE49-F238E27FC236}">
                <a16:creationId xmlns:a16="http://schemas.microsoft.com/office/drawing/2014/main" id="{0F130593-37AE-45FD-B078-CE9B49CF3717}"/>
              </a:ext>
            </a:extLst>
          </p:cNvPr>
          <p:cNvSpPr>
            <a:spLocks noGrp="1"/>
          </p:cNvSpPr>
          <p:nvPr>
            <p:ph type="title"/>
          </p:nvPr>
        </p:nvSpPr>
        <p:spPr/>
        <p:txBody>
          <a:bodyPr/>
          <a:lstStyle/>
          <a:p>
            <a:r>
              <a:rPr lang="en-GB" b="1" dirty="0">
                <a:solidFill>
                  <a:srgbClr val="CEBD00"/>
                </a:solidFill>
              </a:rPr>
              <a:t>Six steps </a:t>
            </a:r>
            <a:endParaRPr lang="LID4096" b="1" dirty="0">
              <a:solidFill>
                <a:srgbClr val="CEBD00"/>
              </a:solidFill>
            </a:endParaRPr>
          </a:p>
        </p:txBody>
      </p:sp>
      <p:sp>
        <p:nvSpPr>
          <p:cNvPr id="11" name="Content Placeholder 10">
            <a:extLst>
              <a:ext uri="{FF2B5EF4-FFF2-40B4-BE49-F238E27FC236}">
                <a16:creationId xmlns:a16="http://schemas.microsoft.com/office/drawing/2014/main" id="{9C1938D5-0C34-46CC-BA2A-C0CC542E0BCF}"/>
              </a:ext>
            </a:extLst>
          </p:cNvPr>
          <p:cNvSpPr>
            <a:spLocks noGrp="1"/>
          </p:cNvSpPr>
          <p:nvPr>
            <p:ph idx="1"/>
          </p:nvPr>
        </p:nvSpPr>
        <p:spPr>
          <a:xfrm>
            <a:off x="2310142" y="1628682"/>
            <a:ext cx="4121869" cy="4563887"/>
          </a:xfrm>
        </p:spPr>
        <p:txBody>
          <a:bodyPr/>
          <a:lstStyle/>
          <a:p>
            <a:pPr marL="0" indent="0">
              <a:buNone/>
            </a:pPr>
            <a:endParaRPr lang="en-GB" dirty="0"/>
          </a:p>
          <a:p>
            <a:pPr marL="0" indent="0">
              <a:buNone/>
            </a:pPr>
            <a:r>
              <a:rPr lang="en-GB" dirty="0"/>
              <a:t>Define your goal </a:t>
            </a:r>
          </a:p>
          <a:p>
            <a:endParaRPr lang="en-GB" dirty="0"/>
          </a:p>
          <a:p>
            <a:endParaRPr lang="en-GB" dirty="0"/>
          </a:p>
          <a:p>
            <a:pPr marL="0" indent="0">
              <a:buNone/>
            </a:pPr>
            <a:r>
              <a:rPr lang="en-GB" dirty="0"/>
              <a:t>Identify the stakeholders </a:t>
            </a:r>
          </a:p>
          <a:p>
            <a:endParaRPr lang="en-GB" dirty="0"/>
          </a:p>
          <a:p>
            <a:endParaRPr lang="en-GB" dirty="0"/>
          </a:p>
          <a:p>
            <a:pPr marL="0" indent="0">
              <a:buNone/>
            </a:pPr>
            <a:r>
              <a:rPr lang="en-GB" dirty="0"/>
              <a:t>Start planning </a:t>
            </a:r>
            <a:endParaRPr lang="LID4096" dirty="0"/>
          </a:p>
        </p:txBody>
      </p:sp>
      <p:pic>
        <p:nvPicPr>
          <p:cNvPr id="12" name="Picture 11">
            <a:extLst>
              <a:ext uri="{FF2B5EF4-FFF2-40B4-BE49-F238E27FC236}">
                <a16:creationId xmlns:a16="http://schemas.microsoft.com/office/drawing/2014/main" id="{99ABA79B-CD45-4B31-9493-36BFA7324EEC}"/>
              </a:ext>
            </a:extLst>
          </p:cNvPr>
          <p:cNvPicPr>
            <a:picLocks noChangeAspect="1"/>
          </p:cNvPicPr>
          <p:nvPr/>
        </p:nvPicPr>
        <p:blipFill>
          <a:blip r:embed="rId3"/>
          <a:stretch>
            <a:fillRect/>
          </a:stretch>
        </p:blipFill>
        <p:spPr>
          <a:xfrm>
            <a:off x="838200" y="1628682"/>
            <a:ext cx="1304636" cy="1285452"/>
          </a:xfrm>
          <a:prstGeom prst="rect">
            <a:avLst/>
          </a:prstGeom>
        </p:spPr>
      </p:pic>
      <p:pic>
        <p:nvPicPr>
          <p:cNvPr id="14" name="Picture 13">
            <a:extLst>
              <a:ext uri="{FF2B5EF4-FFF2-40B4-BE49-F238E27FC236}">
                <a16:creationId xmlns:a16="http://schemas.microsoft.com/office/drawing/2014/main" id="{F6883631-194E-47D7-895A-B1EF468F3EF9}"/>
              </a:ext>
            </a:extLst>
          </p:cNvPr>
          <p:cNvPicPr>
            <a:picLocks noChangeAspect="1"/>
          </p:cNvPicPr>
          <p:nvPr/>
        </p:nvPicPr>
        <p:blipFill>
          <a:blip r:embed="rId4"/>
          <a:stretch>
            <a:fillRect/>
          </a:stretch>
        </p:blipFill>
        <p:spPr>
          <a:xfrm>
            <a:off x="874981" y="3119664"/>
            <a:ext cx="1304636" cy="1256671"/>
          </a:xfrm>
          <a:prstGeom prst="rect">
            <a:avLst/>
          </a:prstGeom>
        </p:spPr>
      </p:pic>
      <p:pic>
        <p:nvPicPr>
          <p:cNvPr id="17" name="Picture 16">
            <a:extLst>
              <a:ext uri="{FF2B5EF4-FFF2-40B4-BE49-F238E27FC236}">
                <a16:creationId xmlns:a16="http://schemas.microsoft.com/office/drawing/2014/main" id="{59969485-9355-47F0-AC83-053F35AB8F16}"/>
              </a:ext>
            </a:extLst>
          </p:cNvPr>
          <p:cNvPicPr>
            <a:picLocks noChangeAspect="1"/>
          </p:cNvPicPr>
          <p:nvPr/>
        </p:nvPicPr>
        <p:blipFill>
          <a:blip r:embed="rId5"/>
          <a:stretch>
            <a:fillRect/>
          </a:stretch>
        </p:blipFill>
        <p:spPr>
          <a:xfrm>
            <a:off x="1041040" y="4904257"/>
            <a:ext cx="1074406" cy="1285451"/>
          </a:xfrm>
          <a:prstGeom prst="rect">
            <a:avLst/>
          </a:prstGeom>
        </p:spPr>
      </p:pic>
      <p:pic>
        <p:nvPicPr>
          <p:cNvPr id="18" name="Picture 17">
            <a:extLst>
              <a:ext uri="{FF2B5EF4-FFF2-40B4-BE49-F238E27FC236}">
                <a16:creationId xmlns:a16="http://schemas.microsoft.com/office/drawing/2014/main" id="{7266917F-4ECA-41AB-A629-B64BD5B2800B}"/>
              </a:ext>
            </a:extLst>
          </p:cNvPr>
          <p:cNvPicPr>
            <a:picLocks noChangeAspect="1"/>
          </p:cNvPicPr>
          <p:nvPr/>
        </p:nvPicPr>
        <p:blipFill>
          <a:blip r:embed="rId6"/>
          <a:stretch>
            <a:fillRect/>
          </a:stretch>
        </p:blipFill>
        <p:spPr>
          <a:xfrm>
            <a:off x="6446851" y="1585515"/>
            <a:ext cx="1419752" cy="1371786"/>
          </a:xfrm>
          <a:prstGeom prst="rect">
            <a:avLst/>
          </a:prstGeom>
        </p:spPr>
      </p:pic>
      <p:pic>
        <p:nvPicPr>
          <p:cNvPr id="19" name="Picture 18">
            <a:extLst>
              <a:ext uri="{FF2B5EF4-FFF2-40B4-BE49-F238E27FC236}">
                <a16:creationId xmlns:a16="http://schemas.microsoft.com/office/drawing/2014/main" id="{0449BE20-5F12-419E-996E-C5FA4CF82A19}"/>
              </a:ext>
            </a:extLst>
          </p:cNvPr>
          <p:cNvPicPr>
            <a:picLocks noChangeAspect="1"/>
          </p:cNvPicPr>
          <p:nvPr/>
        </p:nvPicPr>
        <p:blipFill>
          <a:blip r:embed="rId7"/>
          <a:stretch>
            <a:fillRect/>
          </a:stretch>
        </p:blipFill>
        <p:spPr>
          <a:xfrm>
            <a:off x="6485223" y="3208112"/>
            <a:ext cx="1343008" cy="1266266"/>
          </a:xfrm>
          <a:prstGeom prst="rect">
            <a:avLst/>
          </a:prstGeom>
        </p:spPr>
      </p:pic>
      <p:pic>
        <p:nvPicPr>
          <p:cNvPr id="20" name="Picture 19">
            <a:extLst>
              <a:ext uri="{FF2B5EF4-FFF2-40B4-BE49-F238E27FC236}">
                <a16:creationId xmlns:a16="http://schemas.microsoft.com/office/drawing/2014/main" id="{C09B781A-288D-4325-B618-5517E4FAE2A9}"/>
              </a:ext>
            </a:extLst>
          </p:cNvPr>
          <p:cNvPicPr>
            <a:picLocks noChangeAspect="1"/>
          </p:cNvPicPr>
          <p:nvPr/>
        </p:nvPicPr>
        <p:blipFill>
          <a:blip r:embed="rId8"/>
          <a:stretch>
            <a:fillRect/>
          </a:stretch>
        </p:blipFill>
        <p:spPr>
          <a:xfrm>
            <a:off x="6498365" y="4904257"/>
            <a:ext cx="1266265" cy="1266265"/>
          </a:xfrm>
          <a:prstGeom prst="rect">
            <a:avLst/>
          </a:prstGeom>
        </p:spPr>
      </p:pic>
      <p:sp>
        <p:nvSpPr>
          <p:cNvPr id="21" name="Content Placeholder 10">
            <a:extLst>
              <a:ext uri="{FF2B5EF4-FFF2-40B4-BE49-F238E27FC236}">
                <a16:creationId xmlns:a16="http://schemas.microsoft.com/office/drawing/2014/main" id="{2C871E8C-1652-4B24-8E1F-C0E4A346761A}"/>
              </a:ext>
            </a:extLst>
          </p:cNvPr>
          <p:cNvSpPr txBox="1">
            <a:spLocks/>
          </p:cNvSpPr>
          <p:nvPr/>
        </p:nvSpPr>
        <p:spPr>
          <a:xfrm>
            <a:off x="7958187" y="1659685"/>
            <a:ext cx="4021292" cy="45638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r>
              <a:rPr lang="en-GB" dirty="0"/>
              <a:t>Organize your co-creation event </a:t>
            </a:r>
          </a:p>
          <a:p>
            <a:endParaRPr lang="en-GB" dirty="0"/>
          </a:p>
          <a:p>
            <a:pPr marL="0" indent="0">
              <a:buNone/>
            </a:pPr>
            <a:r>
              <a:rPr lang="en-GB" dirty="0"/>
              <a:t>Evaluate and reflect on the process</a:t>
            </a:r>
          </a:p>
          <a:p>
            <a:pPr marL="0" indent="0">
              <a:lnSpc>
                <a:spcPct val="150000"/>
              </a:lnSpc>
              <a:buNone/>
            </a:pPr>
            <a:endParaRPr lang="en-GB" dirty="0"/>
          </a:p>
          <a:p>
            <a:pPr marL="0" indent="0">
              <a:buFont typeface="Arial" panose="020B0604020202020204" pitchFamily="34" charset="0"/>
              <a:buNone/>
            </a:pPr>
            <a:r>
              <a:rPr lang="en-GB" dirty="0"/>
              <a:t>Share the results </a:t>
            </a:r>
            <a:endParaRPr lang="LID4096" dirty="0"/>
          </a:p>
        </p:txBody>
      </p:sp>
    </p:spTree>
    <p:extLst>
      <p:ext uri="{BB962C8B-B14F-4D97-AF65-F5344CB8AC3E}">
        <p14:creationId xmlns:p14="http://schemas.microsoft.com/office/powerpoint/2010/main" val="362215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7">
            <a:extLst>
              <a:ext uri="{FF2B5EF4-FFF2-40B4-BE49-F238E27FC236}">
                <a16:creationId xmlns:a16="http://schemas.microsoft.com/office/drawing/2014/main" id="{9DB5DCCF-3777-4141-903A-F62700226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631"/>
            <a:ext cx="12258602" cy="7325262"/>
          </a:xfrm>
          <a:prstGeom prst="rect">
            <a:avLst/>
          </a:prstGeom>
        </p:spPr>
      </p:pic>
      <p:sp>
        <p:nvSpPr>
          <p:cNvPr id="2" name="Title 1">
            <a:extLst>
              <a:ext uri="{FF2B5EF4-FFF2-40B4-BE49-F238E27FC236}">
                <a16:creationId xmlns:a16="http://schemas.microsoft.com/office/drawing/2014/main" id="{C76D8E4A-F509-4865-842E-E996C7FA4345}"/>
              </a:ext>
            </a:extLst>
          </p:cNvPr>
          <p:cNvSpPr>
            <a:spLocks noGrp="1"/>
          </p:cNvSpPr>
          <p:nvPr>
            <p:ph type="title"/>
          </p:nvPr>
        </p:nvSpPr>
        <p:spPr/>
        <p:txBody>
          <a:bodyPr/>
          <a:lstStyle/>
          <a:p>
            <a:r>
              <a:rPr lang="en-GB" b="1" dirty="0">
                <a:solidFill>
                  <a:srgbClr val="CEBD00"/>
                </a:solidFill>
              </a:rPr>
              <a:t>Six steps </a:t>
            </a:r>
            <a:endParaRPr lang="LID4096" b="1" dirty="0">
              <a:solidFill>
                <a:srgbClr val="CEBD00"/>
              </a:solidFill>
            </a:endParaRPr>
          </a:p>
        </p:txBody>
      </p:sp>
      <p:pic>
        <p:nvPicPr>
          <p:cNvPr id="4" name="Content Placeholder 3">
            <a:extLst>
              <a:ext uri="{FF2B5EF4-FFF2-40B4-BE49-F238E27FC236}">
                <a16:creationId xmlns:a16="http://schemas.microsoft.com/office/drawing/2014/main" id="{5E4572BB-784B-41DD-8D52-3F4C5D3D9E26}"/>
              </a:ext>
            </a:extLst>
          </p:cNvPr>
          <p:cNvPicPr>
            <a:picLocks noGrp="1" noChangeAspect="1"/>
          </p:cNvPicPr>
          <p:nvPr>
            <p:ph idx="1"/>
          </p:nvPr>
        </p:nvPicPr>
        <p:blipFill>
          <a:blip r:embed="rId3">
            <a:alphaModFix/>
          </a:blip>
          <a:stretch>
            <a:fillRect/>
          </a:stretch>
        </p:blipFill>
        <p:spPr>
          <a:xfrm>
            <a:off x="6572345" y="1490906"/>
            <a:ext cx="5127839" cy="4351338"/>
          </a:xfrm>
          <a:prstGeom prst="rect">
            <a:avLst/>
          </a:prstGeom>
        </p:spPr>
      </p:pic>
      <p:sp>
        <p:nvSpPr>
          <p:cNvPr id="5" name="Content Placeholder 2">
            <a:extLst>
              <a:ext uri="{FF2B5EF4-FFF2-40B4-BE49-F238E27FC236}">
                <a16:creationId xmlns:a16="http://schemas.microsoft.com/office/drawing/2014/main" id="{735344EC-ADF5-427F-BCBA-B376E8388B91}"/>
              </a:ext>
            </a:extLst>
          </p:cNvPr>
          <p:cNvSpPr txBox="1">
            <a:spLocks/>
          </p:cNvSpPr>
          <p:nvPr/>
        </p:nvSpPr>
        <p:spPr>
          <a:xfrm>
            <a:off x="838200" y="1825625"/>
            <a:ext cx="599325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Each step is supported by:</a:t>
            </a:r>
          </a:p>
          <a:p>
            <a:pPr lvl="1"/>
            <a:r>
              <a:rPr lang="en-GB" dirty="0"/>
              <a:t>Tip or advice based GoNano experiences, </a:t>
            </a:r>
          </a:p>
          <a:p>
            <a:pPr lvl="1"/>
            <a:r>
              <a:rPr lang="en-GB" dirty="0"/>
              <a:t>Example or exercise to help you visualize and guide you through the step.</a:t>
            </a:r>
          </a:p>
        </p:txBody>
      </p:sp>
      <p:pic>
        <p:nvPicPr>
          <p:cNvPr id="7" name="Picture 6">
            <a:extLst>
              <a:ext uri="{FF2B5EF4-FFF2-40B4-BE49-F238E27FC236}">
                <a16:creationId xmlns:a16="http://schemas.microsoft.com/office/drawing/2014/main" id="{D3F17FD0-B388-47E1-8775-B37A04FC0E50}"/>
              </a:ext>
            </a:extLst>
          </p:cNvPr>
          <p:cNvPicPr>
            <a:picLocks noChangeAspect="1"/>
          </p:cNvPicPr>
          <p:nvPr/>
        </p:nvPicPr>
        <p:blipFill rotWithShape="1">
          <a:blip r:embed="rId4"/>
          <a:srcRect r="60732" b="20654"/>
          <a:stretch/>
        </p:blipFill>
        <p:spPr>
          <a:xfrm>
            <a:off x="1394640" y="3513282"/>
            <a:ext cx="1428771" cy="506368"/>
          </a:xfrm>
          <a:prstGeom prst="rect">
            <a:avLst/>
          </a:prstGeom>
          <a:effectLst>
            <a:outerShdw dist="50800" dir="5400000" algn="ctr" rotWithShape="0">
              <a:srgbClr val="000000">
                <a:alpha val="0"/>
              </a:srgbClr>
            </a:outerShdw>
            <a:softEdge rad="50800"/>
          </a:effectLst>
        </p:spPr>
      </p:pic>
      <p:sp>
        <p:nvSpPr>
          <p:cNvPr id="8" name="Rectangle 7">
            <a:extLst>
              <a:ext uri="{FF2B5EF4-FFF2-40B4-BE49-F238E27FC236}">
                <a16:creationId xmlns:a16="http://schemas.microsoft.com/office/drawing/2014/main" id="{7F85E834-09D0-48CB-9FB5-0AEE8B519903}"/>
              </a:ext>
            </a:extLst>
          </p:cNvPr>
          <p:cNvSpPr/>
          <p:nvPr/>
        </p:nvSpPr>
        <p:spPr>
          <a:xfrm>
            <a:off x="1230118" y="5842244"/>
            <a:ext cx="10123682" cy="646331"/>
          </a:xfrm>
          <a:prstGeom prst="rect">
            <a:avLst/>
          </a:prstGeom>
        </p:spPr>
        <p:txBody>
          <a:bodyPr wrap="square">
            <a:spAutoFit/>
          </a:bodyPr>
          <a:lstStyle/>
          <a:p>
            <a:r>
              <a:rPr lang="en-GB" i="1" dirty="0"/>
              <a:t>Co-creation is an iterative process: this means that you may need to move back and forth between each of the consecutive steps and cycle through the process several times</a:t>
            </a:r>
            <a:endParaRPr lang="LID4096" i="1" dirty="0"/>
          </a:p>
        </p:txBody>
      </p:sp>
      <p:pic>
        <p:nvPicPr>
          <p:cNvPr id="11" name="Picture 10">
            <a:extLst>
              <a:ext uri="{FF2B5EF4-FFF2-40B4-BE49-F238E27FC236}">
                <a16:creationId xmlns:a16="http://schemas.microsoft.com/office/drawing/2014/main" id="{DAE06693-AD4C-487C-AB4F-765DC33E2FCE}"/>
              </a:ext>
            </a:extLst>
          </p:cNvPr>
          <p:cNvPicPr>
            <a:picLocks noChangeAspect="1"/>
          </p:cNvPicPr>
          <p:nvPr/>
        </p:nvPicPr>
        <p:blipFill rotWithShape="1">
          <a:blip r:embed="rId4"/>
          <a:srcRect l="51174" b="20654"/>
          <a:stretch/>
        </p:blipFill>
        <p:spPr>
          <a:xfrm>
            <a:off x="3256618" y="3513281"/>
            <a:ext cx="1776572" cy="506369"/>
          </a:xfrm>
          <a:prstGeom prst="rect">
            <a:avLst/>
          </a:prstGeom>
          <a:effectLst>
            <a:softEdge rad="38100"/>
          </a:effectLst>
        </p:spPr>
      </p:pic>
      <p:pic>
        <p:nvPicPr>
          <p:cNvPr id="10" name="Picture 6">
            <a:extLst>
              <a:ext uri="{FF2B5EF4-FFF2-40B4-BE49-F238E27FC236}">
                <a16:creationId xmlns:a16="http://schemas.microsoft.com/office/drawing/2014/main" id="{E67A05C1-B198-934C-8434-F2042A361C52}"/>
              </a:ext>
            </a:extLst>
          </p:cNvPr>
          <p:cNvPicPr>
            <a:picLocks noChangeAspect="1"/>
          </p:cNvPicPr>
          <p:nvPr/>
        </p:nvPicPr>
        <p:blipFill rotWithShape="1">
          <a:blip r:embed="rId4"/>
          <a:srcRect l="2539" t="2894" r="83499" b="18522"/>
          <a:stretch/>
        </p:blipFill>
        <p:spPr>
          <a:xfrm>
            <a:off x="669235" y="5845659"/>
            <a:ext cx="508000" cy="501506"/>
          </a:xfrm>
          <a:prstGeom prst="rect">
            <a:avLst/>
          </a:prstGeom>
        </p:spPr>
      </p:pic>
    </p:spTree>
    <p:extLst>
      <p:ext uri="{BB962C8B-B14F-4D97-AF65-F5344CB8AC3E}">
        <p14:creationId xmlns:p14="http://schemas.microsoft.com/office/powerpoint/2010/main" val="57459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054FA598-F19C-4E37-9A42-1A45F143B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783"/>
            <a:ext cx="12258602" cy="7325262"/>
          </a:xfrm>
          <a:prstGeom prst="rect">
            <a:avLst/>
          </a:prstGeom>
        </p:spPr>
      </p:pic>
      <p:sp>
        <p:nvSpPr>
          <p:cNvPr id="2" name="Title 1">
            <a:extLst>
              <a:ext uri="{FF2B5EF4-FFF2-40B4-BE49-F238E27FC236}">
                <a16:creationId xmlns:a16="http://schemas.microsoft.com/office/drawing/2014/main" id="{2FB665FE-476A-40A3-B9B3-C4AC788F61C3}"/>
              </a:ext>
            </a:extLst>
          </p:cNvPr>
          <p:cNvSpPr>
            <a:spLocks noGrp="1"/>
          </p:cNvSpPr>
          <p:nvPr>
            <p:ph type="title"/>
          </p:nvPr>
        </p:nvSpPr>
        <p:spPr/>
        <p:txBody>
          <a:bodyPr/>
          <a:lstStyle/>
          <a:p>
            <a:r>
              <a:rPr lang="en-GB" b="1" dirty="0">
                <a:solidFill>
                  <a:srgbClr val="CEBD00"/>
                </a:solidFill>
              </a:rPr>
              <a:t>Enabling co-creation: terms of engagement</a:t>
            </a:r>
            <a:endParaRPr lang="LID4096" b="1" dirty="0">
              <a:solidFill>
                <a:srgbClr val="CEBD00"/>
              </a:solidFill>
            </a:endParaRPr>
          </a:p>
        </p:txBody>
      </p:sp>
      <p:sp>
        <p:nvSpPr>
          <p:cNvPr id="3" name="Content Placeholder 2">
            <a:extLst>
              <a:ext uri="{FF2B5EF4-FFF2-40B4-BE49-F238E27FC236}">
                <a16:creationId xmlns:a16="http://schemas.microsoft.com/office/drawing/2014/main" id="{75DA7B91-73AC-4964-81B3-C0F595BB472E}"/>
              </a:ext>
            </a:extLst>
          </p:cNvPr>
          <p:cNvSpPr>
            <a:spLocks noGrp="1"/>
          </p:cNvSpPr>
          <p:nvPr>
            <p:ph idx="1"/>
          </p:nvPr>
        </p:nvSpPr>
        <p:spPr/>
        <p:txBody>
          <a:bodyPr>
            <a:normAutofit/>
          </a:bodyPr>
          <a:lstStyle/>
          <a:p>
            <a:pPr marL="0" indent="0">
              <a:lnSpc>
                <a:spcPct val="100000"/>
              </a:lnSpc>
              <a:buNone/>
            </a:pPr>
            <a:r>
              <a:rPr lang="en-GB" dirty="0"/>
              <a:t>The following criteria should be taken into account when designing a co-creation event:</a:t>
            </a:r>
          </a:p>
          <a:p>
            <a:pPr lvl="1">
              <a:lnSpc>
                <a:spcPct val="100000"/>
              </a:lnSpc>
            </a:pPr>
            <a:r>
              <a:rPr lang="en-GB" dirty="0"/>
              <a:t>The purpose of the initiative should be made clear to all participants</a:t>
            </a:r>
          </a:p>
          <a:p>
            <a:pPr lvl="1">
              <a:lnSpc>
                <a:spcPct val="100000"/>
              </a:lnSpc>
            </a:pPr>
            <a:r>
              <a:rPr lang="en-GB" dirty="0"/>
              <a:t>Defining what is at stake is key</a:t>
            </a:r>
          </a:p>
          <a:p>
            <a:pPr lvl="1">
              <a:lnSpc>
                <a:spcPct val="100000"/>
              </a:lnSpc>
            </a:pPr>
            <a:r>
              <a:rPr lang="en-GB" dirty="0"/>
              <a:t>Discussions should be specific enough to affect the decisions of actors</a:t>
            </a:r>
          </a:p>
          <a:p>
            <a:pPr lvl="1">
              <a:lnSpc>
                <a:spcPct val="100000"/>
              </a:lnSpc>
            </a:pPr>
            <a:r>
              <a:rPr lang="en-GB" dirty="0"/>
              <a:t>The process of what happens with the input should be transparent</a:t>
            </a:r>
          </a:p>
          <a:p>
            <a:pPr marL="0" indent="0">
              <a:lnSpc>
                <a:spcPct val="100000"/>
              </a:lnSpc>
              <a:buNone/>
            </a:pPr>
            <a:endParaRPr lang="en-GB" dirty="0"/>
          </a:p>
          <a:p>
            <a:pPr marL="0" indent="0">
              <a:lnSpc>
                <a:spcPct val="100000"/>
              </a:lnSpc>
              <a:buNone/>
            </a:pPr>
            <a:r>
              <a:rPr lang="en-GB" dirty="0"/>
              <a:t>Get the ground rules for discussion in place</a:t>
            </a:r>
          </a:p>
          <a:p>
            <a:endParaRPr lang="en-GB" i="1" dirty="0"/>
          </a:p>
          <a:p>
            <a:endParaRPr lang="en-GB" dirty="0"/>
          </a:p>
          <a:p>
            <a:endParaRPr lang="LID4096" dirty="0"/>
          </a:p>
        </p:txBody>
      </p:sp>
      <p:sp>
        <p:nvSpPr>
          <p:cNvPr id="5" name="Tekstvak 4">
            <a:extLst>
              <a:ext uri="{FF2B5EF4-FFF2-40B4-BE49-F238E27FC236}">
                <a16:creationId xmlns:a16="http://schemas.microsoft.com/office/drawing/2014/main" id="{E0F0EF71-A97B-9C41-817B-9D66914E1D9F}"/>
              </a:ext>
            </a:extLst>
          </p:cNvPr>
          <p:cNvSpPr txBox="1"/>
          <p:nvPr/>
        </p:nvSpPr>
        <p:spPr>
          <a:xfrm>
            <a:off x="1036983" y="5853797"/>
            <a:ext cx="10316817" cy="646331"/>
          </a:xfrm>
          <a:prstGeom prst="rect">
            <a:avLst/>
          </a:prstGeom>
          <a:noFill/>
        </p:spPr>
        <p:txBody>
          <a:bodyPr wrap="square" rtlCol="0">
            <a:spAutoFit/>
          </a:bodyPr>
          <a:lstStyle/>
          <a:p>
            <a:pPr lvl="1"/>
            <a:r>
              <a:rPr lang="en-GB" i="1" dirty="0"/>
              <a:t>Symmetry of ignorance: we are all expert in some fields, but </a:t>
            </a:r>
            <a:r>
              <a:rPr lang="nl-NL" dirty="0" err="1"/>
              <a:t>laypersons</a:t>
            </a:r>
            <a:r>
              <a:rPr lang="nl-NL" dirty="0"/>
              <a:t> </a:t>
            </a:r>
            <a:r>
              <a:rPr lang="en-GB" i="1" dirty="0"/>
              <a:t>in most others. In other words, all participants are equal and have something unique to bring to the table.</a:t>
            </a:r>
          </a:p>
        </p:txBody>
      </p:sp>
      <p:pic>
        <p:nvPicPr>
          <p:cNvPr id="6" name="Picture 6">
            <a:extLst>
              <a:ext uri="{FF2B5EF4-FFF2-40B4-BE49-F238E27FC236}">
                <a16:creationId xmlns:a16="http://schemas.microsoft.com/office/drawing/2014/main" id="{C4DD546A-CBCB-034B-BA50-460FBD32E190}"/>
              </a:ext>
            </a:extLst>
          </p:cNvPr>
          <p:cNvPicPr>
            <a:picLocks noChangeAspect="1"/>
          </p:cNvPicPr>
          <p:nvPr/>
        </p:nvPicPr>
        <p:blipFill rotWithShape="1">
          <a:blip r:embed="rId3"/>
          <a:srcRect l="2539" t="2894" r="83499" b="18522"/>
          <a:stretch/>
        </p:blipFill>
        <p:spPr>
          <a:xfrm>
            <a:off x="927652" y="5926209"/>
            <a:ext cx="508000" cy="501506"/>
          </a:xfrm>
          <a:prstGeom prst="rect">
            <a:avLst/>
          </a:prstGeom>
        </p:spPr>
      </p:pic>
    </p:spTree>
    <p:extLst>
      <p:ext uri="{BB962C8B-B14F-4D97-AF65-F5344CB8AC3E}">
        <p14:creationId xmlns:p14="http://schemas.microsoft.com/office/powerpoint/2010/main" val="2608821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water, man&#10;&#10;Automatisch gegenereerde beschrijving">
            <a:extLst>
              <a:ext uri="{FF2B5EF4-FFF2-40B4-BE49-F238E27FC236}">
                <a16:creationId xmlns:a16="http://schemas.microsoft.com/office/drawing/2014/main" id="{A9297169-ABF8-144F-AD7B-A557E029ECB6}"/>
              </a:ext>
            </a:extLst>
          </p:cNvPr>
          <p:cNvPicPr>
            <a:picLocks noChangeAspect="1"/>
          </p:cNvPicPr>
          <p:nvPr/>
        </p:nvPicPr>
        <p:blipFill rotWithShape="1">
          <a:blip r:embed="rId2">
            <a:extLst>
              <a:ext uri="{28A0092B-C50C-407E-A947-70E740481C1C}">
                <a14:useLocalDpi xmlns:a14="http://schemas.microsoft.com/office/drawing/2010/main" val="0"/>
              </a:ext>
            </a:extLst>
          </a:blip>
          <a:srcRect t="22374" b="17570"/>
          <a:stretch/>
        </p:blipFill>
        <p:spPr>
          <a:xfrm>
            <a:off x="0" y="1735667"/>
            <a:ext cx="12192000" cy="5122333"/>
          </a:xfrm>
          <a:prstGeom prst="rect">
            <a:avLst/>
          </a:prstGeom>
        </p:spPr>
      </p:pic>
      <p:sp>
        <p:nvSpPr>
          <p:cNvPr id="3" name="Title 1">
            <a:extLst>
              <a:ext uri="{FF2B5EF4-FFF2-40B4-BE49-F238E27FC236}">
                <a16:creationId xmlns:a16="http://schemas.microsoft.com/office/drawing/2014/main" id="{FB77CEEA-C4ED-3C48-B8B4-BFAD6D12642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CEBD00"/>
                </a:solidFill>
              </a:rPr>
              <a:t>Define your goal </a:t>
            </a:r>
            <a:endParaRPr lang="LID4096" b="1" dirty="0">
              <a:solidFill>
                <a:srgbClr val="CEBD00"/>
              </a:solidFill>
            </a:endParaRPr>
          </a:p>
        </p:txBody>
      </p:sp>
      <p:pic>
        <p:nvPicPr>
          <p:cNvPr id="4" name="Picture 3">
            <a:extLst>
              <a:ext uri="{FF2B5EF4-FFF2-40B4-BE49-F238E27FC236}">
                <a16:creationId xmlns:a16="http://schemas.microsoft.com/office/drawing/2014/main" id="{9CCC5B58-2B04-B64B-939E-3E32E579BA24}"/>
              </a:ext>
            </a:extLst>
          </p:cNvPr>
          <p:cNvPicPr>
            <a:picLocks noChangeAspect="1"/>
          </p:cNvPicPr>
          <p:nvPr/>
        </p:nvPicPr>
        <p:blipFill>
          <a:blip r:embed="rId3"/>
          <a:stretch>
            <a:fillRect/>
          </a:stretch>
        </p:blipFill>
        <p:spPr>
          <a:xfrm>
            <a:off x="10737695" y="420861"/>
            <a:ext cx="1232209" cy="1214090"/>
          </a:xfrm>
          <a:prstGeom prst="rect">
            <a:avLst/>
          </a:prstGeom>
        </p:spPr>
      </p:pic>
    </p:spTree>
    <p:extLst>
      <p:ext uri="{BB962C8B-B14F-4D97-AF65-F5344CB8AC3E}">
        <p14:creationId xmlns:p14="http://schemas.microsoft.com/office/powerpoint/2010/main" val="2548805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7">
            <a:extLst>
              <a:ext uri="{FF2B5EF4-FFF2-40B4-BE49-F238E27FC236}">
                <a16:creationId xmlns:a16="http://schemas.microsoft.com/office/drawing/2014/main" id="{381EED96-7103-4694-9D86-C64A78384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783"/>
            <a:ext cx="12258602" cy="7325262"/>
          </a:xfrm>
          <a:prstGeom prst="rect">
            <a:avLst/>
          </a:prstGeom>
        </p:spPr>
      </p:pic>
      <p:sp>
        <p:nvSpPr>
          <p:cNvPr id="2" name="Title 1">
            <a:extLst>
              <a:ext uri="{FF2B5EF4-FFF2-40B4-BE49-F238E27FC236}">
                <a16:creationId xmlns:a16="http://schemas.microsoft.com/office/drawing/2014/main" id="{EF925AE9-A29C-4728-8D61-535D907AB7FA}"/>
              </a:ext>
            </a:extLst>
          </p:cNvPr>
          <p:cNvSpPr>
            <a:spLocks noGrp="1"/>
          </p:cNvSpPr>
          <p:nvPr>
            <p:ph type="title"/>
          </p:nvPr>
        </p:nvSpPr>
        <p:spPr/>
        <p:txBody>
          <a:bodyPr/>
          <a:lstStyle/>
          <a:p>
            <a:r>
              <a:rPr lang="en-GB" b="1" dirty="0">
                <a:solidFill>
                  <a:srgbClr val="CEBD00"/>
                </a:solidFill>
              </a:rPr>
              <a:t>Define your goal </a:t>
            </a:r>
            <a:endParaRPr lang="LID4096" b="1" dirty="0">
              <a:solidFill>
                <a:srgbClr val="CEBD00"/>
              </a:solidFill>
            </a:endParaRPr>
          </a:p>
        </p:txBody>
      </p:sp>
      <p:sp>
        <p:nvSpPr>
          <p:cNvPr id="3" name="Content Placeholder 2">
            <a:extLst>
              <a:ext uri="{FF2B5EF4-FFF2-40B4-BE49-F238E27FC236}">
                <a16:creationId xmlns:a16="http://schemas.microsoft.com/office/drawing/2014/main" id="{65758513-DE89-4F0E-8A00-C30E915C6749}"/>
              </a:ext>
            </a:extLst>
          </p:cNvPr>
          <p:cNvSpPr>
            <a:spLocks noGrp="1"/>
          </p:cNvSpPr>
          <p:nvPr>
            <p:ph idx="1"/>
          </p:nvPr>
        </p:nvSpPr>
        <p:spPr/>
        <p:txBody>
          <a:bodyPr>
            <a:normAutofit/>
          </a:bodyPr>
          <a:lstStyle/>
          <a:p>
            <a:pPr marL="0" indent="0">
              <a:lnSpc>
                <a:spcPct val="100000"/>
              </a:lnSpc>
              <a:spcBef>
                <a:spcPts val="0"/>
              </a:spcBef>
              <a:buNone/>
            </a:pPr>
            <a:r>
              <a:rPr lang="en-GB" dirty="0"/>
              <a:t>Answer the following questions:</a:t>
            </a:r>
          </a:p>
          <a:p>
            <a:pPr lvl="1">
              <a:lnSpc>
                <a:spcPct val="100000"/>
              </a:lnSpc>
              <a:spcBef>
                <a:spcPts val="0"/>
              </a:spcBef>
            </a:pPr>
            <a:r>
              <a:rPr lang="en-GB" dirty="0"/>
              <a:t>What is your motivation and expectation of the co-creation process?</a:t>
            </a:r>
          </a:p>
          <a:p>
            <a:pPr lvl="1">
              <a:lnSpc>
                <a:spcPct val="100000"/>
              </a:lnSpc>
              <a:spcBef>
                <a:spcPts val="0"/>
              </a:spcBef>
            </a:pPr>
            <a:r>
              <a:rPr lang="en-GB" dirty="0"/>
              <a:t>What is the problem you want to solve?</a:t>
            </a:r>
          </a:p>
          <a:p>
            <a:pPr lvl="1">
              <a:lnSpc>
                <a:spcPct val="100000"/>
              </a:lnSpc>
              <a:spcBef>
                <a:spcPts val="0"/>
              </a:spcBef>
            </a:pPr>
            <a:r>
              <a:rPr lang="en-GB" dirty="0"/>
              <a:t>Why do you want to engage stakeholders in your research? </a:t>
            </a:r>
          </a:p>
          <a:p>
            <a:pPr lvl="1">
              <a:lnSpc>
                <a:spcPct val="100000"/>
              </a:lnSpc>
              <a:spcBef>
                <a:spcPts val="0"/>
              </a:spcBef>
            </a:pPr>
            <a:r>
              <a:rPr lang="en-GB" dirty="0"/>
              <a:t>What do you expect to get out of it?</a:t>
            </a:r>
          </a:p>
          <a:p>
            <a:pPr marL="0" indent="0">
              <a:lnSpc>
                <a:spcPct val="100000"/>
              </a:lnSpc>
              <a:buNone/>
            </a:pPr>
            <a:endParaRPr lang="en-GB" dirty="0"/>
          </a:p>
          <a:p>
            <a:pPr marL="457200" lvl="1" indent="0">
              <a:lnSpc>
                <a:spcPct val="100000"/>
              </a:lnSpc>
              <a:buNone/>
            </a:pPr>
            <a:r>
              <a:rPr lang="en-GB" sz="1800" i="1" dirty="0"/>
              <a:t>Prepare a 60-second pitch about your research topic. Describe your research in lay words to a non-expert audience. Try to avoid technical words. Why does your research matter? What problem does it aim to solve? And why do you need help from your audience to address this problem?</a:t>
            </a:r>
          </a:p>
          <a:p>
            <a:pPr lvl="1">
              <a:lnSpc>
                <a:spcPct val="100000"/>
              </a:lnSpc>
            </a:pPr>
            <a:endParaRPr lang="en-GB" sz="1800" i="1" dirty="0"/>
          </a:p>
          <a:p>
            <a:pPr>
              <a:lnSpc>
                <a:spcPct val="100000"/>
              </a:lnSpc>
            </a:pPr>
            <a:r>
              <a:rPr lang="en-GB" sz="1800" i="1" dirty="0"/>
              <a:t>    Pitch with different stakeholders in mind. </a:t>
            </a:r>
            <a:r>
              <a:rPr lang="nl-NL" sz="1800" i="1" dirty="0" err="1"/>
              <a:t>Experience</a:t>
            </a:r>
            <a:r>
              <a:rPr lang="nl-NL" sz="1800" i="1" dirty="0"/>
              <a:t> </a:t>
            </a:r>
            <a:r>
              <a:rPr lang="nl-NL" sz="1800" i="1" dirty="0" err="1"/>
              <a:t>how</a:t>
            </a:r>
            <a:r>
              <a:rPr lang="nl-NL" sz="1800" i="1" dirty="0"/>
              <a:t> </a:t>
            </a:r>
            <a:r>
              <a:rPr lang="nl-NL" sz="1800" i="1" dirty="0" err="1"/>
              <a:t>it</a:t>
            </a:r>
            <a:r>
              <a:rPr lang="nl-NL" sz="1800" i="1" dirty="0"/>
              <a:t> changes </a:t>
            </a:r>
            <a:r>
              <a:rPr lang="nl-NL" sz="1800" i="1" dirty="0" err="1"/>
              <a:t>the</a:t>
            </a:r>
            <a:r>
              <a:rPr lang="nl-NL" sz="1800" i="1" dirty="0"/>
              <a:t> </a:t>
            </a:r>
            <a:r>
              <a:rPr lang="nl-NL" sz="1800" i="1" dirty="0" err="1"/>
              <a:t>language</a:t>
            </a:r>
            <a:r>
              <a:rPr lang="nl-NL" sz="1800" i="1" dirty="0"/>
              <a:t> </a:t>
            </a:r>
            <a:r>
              <a:rPr lang="nl-NL" sz="1800" i="1" dirty="0" err="1"/>
              <a:t>and</a:t>
            </a:r>
            <a:r>
              <a:rPr lang="nl-NL" sz="1800" i="1" dirty="0"/>
              <a:t> focus. </a:t>
            </a:r>
          </a:p>
          <a:p>
            <a:pPr>
              <a:lnSpc>
                <a:spcPct val="100000"/>
              </a:lnSpc>
            </a:pPr>
            <a:endParaRPr lang="LID4096" sz="1800" i="1" dirty="0"/>
          </a:p>
        </p:txBody>
      </p:sp>
      <p:pic>
        <p:nvPicPr>
          <p:cNvPr id="4" name="Picture 3">
            <a:extLst>
              <a:ext uri="{FF2B5EF4-FFF2-40B4-BE49-F238E27FC236}">
                <a16:creationId xmlns:a16="http://schemas.microsoft.com/office/drawing/2014/main" id="{A99979CC-99D5-44F1-8B6E-03A84B65A2D7}"/>
              </a:ext>
            </a:extLst>
          </p:cNvPr>
          <p:cNvPicPr>
            <a:picLocks noChangeAspect="1"/>
          </p:cNvPicPr>
          <p:nvPr/>
        </p:nvPicPr>
        <p:blipFill>
          <a:blip r:embed="rId3"/>
          <a:stretch>
            <a:fillRect/>
          </a:stretch>
        </p:blipFill>
        <p:spPr>
          <a:xfrm>
            <a:off x="10737695" y="420861"/>
            <a:ext cx="1232209" cy="1214090"/>
          </a:xfrm>
          <a:prstGeom prst="rect">
            <a:avLst/>
          </a:prstGeom>
        </p:spPr>
      </p:pic>
      <p:pic>
        <p:nvPicPr>
          <p:cNvPr id="5" name="Picture 4">
            <a:extLst>
              <a:ext uri="{FF2B5EF4-FFF2-40B4-BE49-F238E27FC236}">
                <a16:creationId xmlns:a16="http://schemas.microsoft.com/office/drawing/2014/main" id="{CDFA1ACE-A98F-4B5A-858A-DBB55AAC2045}"/>
              </a:ext>
            </a:extLst>
          </p:cNvPr>
          <p:cNvPicPr>
            <a:picLocks noChangeAspect="1"/>
          </p:cNvPicPr>
          <p:nvPr/>
        </p:nvPicPr>
        <p:blipFill rotWithShape="1">
          <a:blip r:embed="rId4"/>
          <a:srcRect l="52802" r="33236" b="21416"/>
          <a:stretch/>
        </p:blipFill>
        <p:spPr>
          <a:xfrm>
            <a:off x="838200" y="4375862"/>
            <a:ext cx="508000" cy="501506"/>
          </a:xfrm>
          <a:prstGeom prst="rect">
            <a:avLst/>
          </a:prstGeom>
        </p:spPr>
      </p:pic>
      <p:pic>
        <p:nvPicPr>
          <p:cNvPr id="6" name="Picture 5">
            <a:extLst>
              <a:ext uri="{FF2B5EF4-FFF2-40B4-BE49-F238E27FC236}">
                <a16:creationId xmlns:a16="http://schemas.microsoft.com/office/drawing/2014/main" id="{47196AA4-68C9-4A5B-80FC-FAB08D5A2909}"/>
              </a:ext>
            </a:extLst>
          </p:cNvPr>
          <p:cNvPicPr>
            <a:picLocks noChangeAspect="1"/>
          </p:cNvPicPr>
          <p:nvPr/>
        </p:nvPicPr>
        <p:blipFill rotWithShape="1">
          <a:blip r:embed="rId4"/>
          <a:srcRect l="2539" t="2894" r="83499" b="18522"/>
          <a:stretch/>
        </p:blipFill>
        <p:spPr>
          <a:xfrm>
            <a:off x="838200" y="5525964"/>
            <a:ext cx="508000" cy="501506"/>
          </a:xfrm>
          <a:prstGeom prst="rect">
            <a:avLst/>
          </a:prstGeom>
        </p:spPr>
      </p:pic>
    </p:spTree>
    <p:extLst>
      <p:ext uri="{BB962C8B-B14F-4D97-AF65-F5344CB8AC3E}">
        <p14:creationId xmlns:p14="http://schemas.microsoft.com/office/powerpoint/2010/main" val="254252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553D9F-0C70-F447-B60A-E80631E0B8F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CEBD00"/>
                </a:solidFill>
              </a:rPr>
              <a:t>Identify the stakeholders</a:t>
            </a:r>
            <a:endParaRPr lang="LID4096" b="1" dirty="0">
              <a:solidFill>
                <a:srgbClr val="CEBD00"/>
              </a:solidFill>
            </a:endParaRPr>
          </a:p>
        </p:txBody>
      </p:sp>
      <p:pic>
        <p:nvPicPr>
          <p:cNvPr id="10" name="Picture 3">
            <a:extLst>
              <a:ext uri="{FF2B5EF4-FFF2-40B4-BE49-F238E27FC236}">
                <a16:creationId xmlns:a16="http://schemas.microsoft.com/office/drawing/2014/main" id="{E5316992-D8DC-A24F-8ED8-4616AEDEBFF1}"/>
              </a:ext>
            </a:extLst>
          </p:cNvPr>
          <p:cNvPicPr>
            <a:picLocks noChangeAspect="1"/>
          </p:cNvPicPr>
          <p:nvPr/>
        </p:nvPicPr>
        <p:blipFill>
          <a:blip r:embed="rId2"/>
          <a:stretch>
            <a:fillRect/>
          </a:stretch>
        </p:blipFill>
        <p:spPr>
          <a:xfrm>
            <a:off x="10793113" y="487833"/>
            <a:ext cx="1121373" cy="1080146"/>
          </a:xfrm>
          <a:prstGeom prst="rect">
            <a:avLst/>
          </a:prstGeom>
        </p:spPr>
      </p:pic>
      <p:pic>
        <p:nvPicPr>
          <p:cNvPr id="4" name="Afbeelding 3" descr="Afbeelding met persoon, man, vrouw, speler&#10;&#10;Automatisch gegenereerde beschrijving">
            <a:extLst>
              <a:ext uri="{FF2B5EF4-FFF2-40B4-BE49-F238E27FC236}">
                <a16:creationId xmlns:a16="http://schemas.microsoft.com/office/drawing/2014/main" id="{473F141A-82EF-2945-A32D-BED9BAFD5CD5}"/>
              </a:ext>
            </a:extLst>
          </p:cNvPr>
          <p:cNvPicPr>
            <a:picLocks noChangeAspect="1"/>
          </p:cNvPicPr>
          <p:nvPr/>
        </p:nvPicPr>
        <p:blipFill rotWithShape="1">
          <a:blip r:embed="rId3">
            <a:extLst>
              <a:ext uri="{28A0092B-C50C-407E-A947-70E740481C1C}">
                <a14:useLocalDpi xmlns:a14="http://schemas.microsoft.com/office/drawing/2010/main" val="0"/>
              </a:ext>
            </a:extLst>
          </a:blip>
          <a:srcRect t="18631" b="19196"/>
          <a:stretch/>
        </p:blipFill>
        <p:spPr>
          <a:xfrm>
            <a:off x="0" y="1625600"/>
            <a:ext cx="12192000" cy="5232400"/>
          </a:xfrm>
          <a:prstGeom prst="rect">
            <a:avLst/>
          </a:prstGeom>
        </p:spPr>
      </p:pic>
    </p:spTree>
    <p:extLst>
      <p:ext uri="{BB962C8B-B14F-4D97-AF65-F5344CB8AC3E}">
        <p14:creationId xmlns:p14="http://schemas.microsoft.com/office/powerpoint/2010/main" val="3512419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TotalTime>
  <Words>1183</Words>
  <Application>Microsoft Macintosh PowerPoint</Application>
  <PresentationFormat>Breedbeeld</PresentationFormat>
  <Paragraphs>115</Paragraphs>
  <Slides>19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Calibri Light</vt:lpstr>
      <vt:lpstr>Office Theme</vt:lpstr>
      <vt:lpstr>PowerPoint-presentatie</vt:lpstr>
      <vt:lpstr>Introduction</vt:lpstr>
      <vt:lpstr>Why use this toolkit? </vt:lpstr>
      <vt:lpstr>Six steps </vt:lpstr>
      <vt:lpstr>Six steps </vt:lpstr>
      <vt:lpstr>Enabling co-creation: terms of engagement</vt:lpstr>
      <vt:lpstr>PowerPoint-presentatie</vt:lpstr>
      <vt:lpstr>Define your goal </vt:lpstr>
      <vt:lpstr>PowerPoint-presentatie</vt:lpstr>
      <vt:lpstr>Identify the stakeholders</vt:lpstr>
      <vt:lpstr>PowerPoint-presentatie</vt:lpstr>
      <vt:lpstr>Start planning</vt:lpstr>
      <vt:lpstr>PowerPoint-presentatie</vt:lpstr>
      <vt:lpstr>Organise your co-creation event</vt:lpstr>
      <vt:lpstr>PowerPoint-presentatie</vt:lpstr>
      <vt:lpstr>Evaluate and reflect on the process </vt:lpstr>
      <vt:lpstr>PowerPoint-presentatie</vt:lpstr>
      <vt:lpstr>Share the results </vt:lpstr>
      <vt:lpstr>Good luck and don’t forget keep on trying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Involving users as a source of creativity in research</dc:title>
  <dc:creator>Maud Bomert</dc:creator>
  <cp:lastModifiedBy>Hannie van den Bergh</cp:lastModifiedBy>
  <cp:revision>48</cp:revision>
  <dcterms:created xsi:type="dcterms:W3CDTF">2020-04-15T08:50:45Z</dcterms:created>
  <dcterms:modified xsi:type="dcterms:W3CDTF">2020-04-29T16:46:23Z</dcterms:modified>
</cp:coreProperties>
</file>